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1.xml" ContentType="application/vnd.ms-office.activeX+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ctiveX/activeX2.xml" ContentType="application/vnd.ms-office.activeX+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256" r:id="rId2"/>
    <p:sldId id="257" r:id="rId3"/>
    <p:sldId id="261" r:id="rId4"/>
    <p:sldId id="262" r:id="rId5"/>
    <p:sldId id="263" r:id="rId6"/>
    <p:sldId id="264" r:id="rId7"/>
    <p:sldId id="265" r:id="rId8"/>
    <p:sldId id="266" r:id="rId9"/>
    <p:sldId id="289"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269" r:id="rId28"/>
    <p:sldId id="290" r:id="rId29"/>
    <p:sldId id="327" r:id="rId30"/>
    <p:sldId id="271" r:id="rId31"/>
    <p:sldId id="275" r:id="rId32"/>
    <p:sldId id="273" r:id="rId33"/>
    <p:sldId id="328" r:id="rId34"/>
    <p:sldId id="329" r:id="rId35"/>
    <p:sldId id="280" r:id="rId36"/>
    <p:sldId id="335" r:id="rId37"/>
    <p:sldId id="259" r:id="rId38"/>
    <p:sldId id="282" r:id="rId39"/>
    <p:sldId id="281" r:id="rId40"/>
    <p:sldId id="276" r:id="rId41"/>
    <p:sldId id="278" r:id="rId42"/>
    <p:sldId id="279" r:id="rId43"/>
    <p:sldId id="277" r:id="rId44"/>
    <p:sldId id="283" r:id="rId45"/>
    <p:sldId id="285" r:id="rId46"/>
    <p:sldId id="284" r:id="rId47"/>
    <p:sldId id="286" r:id="rId48"/>
    <p:sldId id="336" r:id="rId49"/>
    <p:sldId id="288" r:id="rId50"/>
    <p:sldId id="287" r:id="rId51"/>
    <p:sldId id="358" r:id="rId52"/>
    <p:sldId id="293" r:id="rId53"/>
    <p:sldId id="334" r:id="rId54"/>
    <p:sldId id="270" r:id="rId55"/>
    <p:sldId id="330" r:id="rId56"/>
    <p:sldId id="331" r:id="rId57"/>
    <p:sldId id="332" r:id="rId58"/>
    <p:sldId id="333" r:id="rId59"/>
    <p:sldId id="296" r:id="rId60"/>
    <p:sldId id="301" r:id="rId61"/>
    <p:sldId id="299" r:id="rId62"/>
    <p:sldId id="303" r:id="rId63"/>
    <p:sldId id="304" r:id="rId64"/>
    <p:sldId id="302" r:id="rId65"/>
    <p:sldId id="305" r:id="rId66"/>
    <p:sldId id="306" r:id="rId67"/>
    <p:sldId id="307" r:id="rId68"/>
    <p:sldId id="309" r:id="rId69"/>
    <p:sldId id="337" r:id="rId70"/>
    <p:sldId id="340" r:id="rId71"/>
    <p:sldId id="310" r:id="rId72"/>
    <p:sldId id="338" r:id="rId73"/>
    <p:sldId id="339" r:id="rId7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95"/>
    <a:srgbClr val="D2232A"/>
    <a:srgbClr val="FDEE7B"/>
    <a:srgbClr val="FDE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840" autoAdjust="0"/>
  </p:normalViewPr>
  <p:slideViewPr>
    <p:cSldViewPr showGuides="1">
      <p:cViewPr>
        <p:scale>
          <a:sx n="67" d="100"/>
          <a:sy n="67" d="100"/>
        </p:scale>
        <p:origin x="-42" y="492"/>
      </p:cViewPr>
      <p:guideLst>
        <p:guide orient="horz" pos="2160"/>
        <p:guide pos="2880"/>
      </p:guideLst>
    </p:cSldViewPr>
  </p:slideViewPr>
  <p:notesTextViewPr>
    <p:cViewPr>
      <p:scale>
        <a:sx n="1" d="1"/>
        <a:sy n="1" d="1"/>
      </p:scale>
      <p:origin x="0" y="0"/>
    </p:cViewPr>
  </p:notesTextViewPr>
  <p:sorterViewPr>
    <p:cViewPr>
      <p:scale>
        <a:sx n="100" d="100"/>
        <a:sy n="100" d="100"/>
      </p:scale>
      <p:origin x="0" y="4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B4C15-DF58-4783-9186-AD7D550680D8}"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en-US"/>
        </a:p>
      </dgm:t>
    </dgm:pt>
    <dgm:pt modelId="{0847F2A8-F86F-4E95-90D0-F1806535F936}">
      <dgm:prSet phldrT="[Text]"/>
      <dgm:spPr/>
      <dgm:t>
        <a:bodyPr/>
        <a:lstStyle/>
        <a:p>
          <a:r>
            <a:rPr lang="en-US" dirty="0"/>
            <a:t>Cause and Effect</a:t>
          </a:r>
        </a:p>
      </dgm:t>
    </dgm:pt>
    <dgm:pt modelId="{8C7F958A-FAE0-4E57-8DDF-DA3503BC959A}" type="parTrans" cxnId="{8B5B5EE9-C112-45BB-BE1F-B0F573F5A9EA}">
      <dgm:prSet/>
      <dgm:spPr/>
      <dgm:t>
        <a:bodyPr/>
        <a:lstStyle/>
        <a:p>
          <a:endParaRPr lang="en-US"/>
        </a:p>
      </dgm:t>
    </dgm:pt>
    <dgm:pt modelId="{C50BFE70-E631-4445-A89F-AAA9E130C629}" type="sibTrans" cxnId="{8B5B5EE9-C112-45BB-BE1F-B0F573F5A9EA}">
      <dgm:prSet/>
      <dgm:spPr/>
      <dgm:t>
        <a:bodyPr/>
        <a:lstStyle/>
        <a:p>
          <a:endParaRPr lang="en-US"/>
        </a:p>
      </dgm:t>
    </dgm:pt>
    <dgm:pt modelId="{86FFAC33-519F-436E-A055-1C389EA3DE6E}">
      <dgm:prSet phldrT="[Text]" custT="1"/>
      <dgm:spPr>
        <a:solidFill>
          <a:schemeClr val="accent2"/>
        </a:solidFill>
      </dgm:spPr>
      <dgm:t>
        <a:bodyPr/>
        <a:lstStyle/>
        <a:p>
          <a:r>
            <a:rPr lang="en-US" sz="4400" dirty="0"/>
            <a:t>Patterns</a:t>
          </a:r>
        </a:p>
      </dgm:t>
    </dgm:pt>
    <dgm:pt modelId="{9B506710-EB38-4575-8F80-237B414C4EBC}" type="parTrans" cxnId="{1ACC914E-5517-46AF-B082-FA057950C4AA}">
      <dgm:prSet/>
      <dgm:spPr/>
      <dgm:t>
        <a:bodyPr/>
        <a:lstStyle/>
        <a:p>
          <a:endParaRPr lang="en-US"/>
        </a:p>
      </dgm:t>
    </dgm:pt>
    <dgm:pt modelId="{C9B8A4E9-6206-41D9-BB80-A42101C6D38B}" type="sibTrans" cxnId="{1ACC914E-5517-46AF-B082-FA057950C4AA}">
      <dgm:prSet/>
      <dgm:spPr/>
      <dgm:t>
        <a:bodyPr/>
        <a:lstStyle/>
        <a:p>
          <a:endParaRPr lang="en-US"/>
        </a:p>
      </dgm:t>
    </dgm:pt>
    <dgm:pt modelId="{DFDD07F6-6ED8-4BFA-A4D9-875A9DA88759}">
      <dgm:prSet phldrT="[Text]"/>
      <dgm:spPr>
        <a:solidFill>
          <a:schemeClr val="accent3"/>
        </a:solidFill>
      </dgm:spPr>
      <dgm:t>
        <a:bodyPr/>
        <a:lstStyle/>
        <a:p>
          <a:r>
            <a:rPr lang="en-US" dirty="0"/>
            <a:t>Systems</a:t>
          </a:r>
        </a:p>
      </dgm:t>
    </dgm:pt>
    <dgm:pt modelId="{99AA3E45-B2A6-4A08-ADFE-8794F5D47BA4}" type="parTrans" cxnId="{4555E06D-354D-41D0-954A-20D97B031393}">
      <dgm:prSet/>
      <dgm:spPr/>
      <dgm:t>
        <a:bodyPr/>
        <a:lstStyle/>
        <a:p>
          <a:endParaRPr lang="en-US"/>
        </a:p>
      </dgm:t>
    </dgm:pt>
    <dgm:pt modelId="{112A72CC-4705-40D4-BCC2-1514F32FBCD4}" type="sibTrans" cxnId="{4555E06D-354D-41D0-954A-20D97B031393}">
      <dgm:prSet/>
      <dgm:spPr/>
      <dgm:t>
        <a:bodyPr/>
        <a:lstStyle/>
        <a:p>
          <a:endParaRPr lang="en-US"/>
        </a:p>
      </dgm:t>
    </dgm:pt>
    <dgm:pt modelId="{F01FCAEC-2BFC-4991-91A7-EAEE402825BA}">
      <dgm:prSet phldrT="[Text]"/>
      <dgm:spPr>
        <a:solidFill>
          <a:schemeClr val="accent1"/>
        </a:solidFill>
      </dgm:spPr>
      <dgm:t>
        <a:bodyPr/>
        <a:lstStyle/>
        <a:p>
          <a:r>
            <a:rPr lang="en-US" dirty="0"/>
            <a:t>Structure and  Function </a:t>
          </a:r>
        </a:p>
      </dgm:t>
    </dgm:pt>
    <dgm:pt modelId="{A508F9BA-9020-4683-B25B-3860131BEC61}" type="parTrans" cxnId="{E0A369B8-FFED-4776-A6CB-8A7FF2FD8D33}">
      <dgm:prSet/>
      <dgm:spPr/>
      <dgm:t>
        <a:bodyPr/>
        <a:lstStyle/>
        <a:p>
          <a:endParaRPr lang="en-US"/>
        </a:p>
      </dgm:t>
    </dgm:pt>
    <dgm:pt modelId="{FCB57CC4-C0B8-44A7-8131-DB23E6BB9BC5}" type="sibTrans" cxnId="{E0A369B8-FFED-4776-A6CB-8A7FF2FD8D33}">
      <dgm:prSet/>
      <dgm:spPr/>
      <dgm:t>
        <a:bodyPr/>
        <a:lstStyle/>
        <a:p>
          <a:endParaRPr lang="en-US"/>
        </a:p>
      </dgm:t>
    </dgm:pt>
    <dgm:pt modelId="{9BD7931B-A225-46BB-9EA3-DF2D51331C03}">
      <dgm:prSet phldrT="[Text]"/>
      <dgm:spPr>
        <a:solidFill>
          <a:schemeClr val="accent3"/>
        </a:solidFill>
      </dgm:spPr>
      <dgm:t>
        <a:bodyPr/>
        <a:lstStyle/>
        <a:p>
          <a:r>
            <a:rPr lang="en-US" dirty="0"/>
            <a:t>Scale</a:t>
          </a:r>
        </a:p>
      </dgm:t>
    </dgm:pt>
    <dgm:pt modelId="{82C4BEB2-2F07-41E4-8916-271E6F194EAD}" type="sibTrans" cxnId="{7D61E713-35A1-4968-88FD-1832C84A8969}">
      <dgm:prSet/>
      <dgm:spPr/>
      <dgm:t>
        <a:bodyPr/>
        <a:lstStyle/>
        <a:p>
          <a:endParaRPr lang="en-US"/>
        </a:p>
      </dgm:t>
    </dgm:pt>
    <dgm:pt modelId="{4F75088D-72CC-43C9-9BA6-F69061D16F1E}" type="parTrans" cxnId="{7D61E713-35A1-4968-88FD-1832C84A8969}">
      <dgm:prSet/>
      <dgm:spPr/>
      <dgm:t>
        <a:bodyPr/>
        <a:lstStyle/>
        <a:p>
          <a:endParaRPr lang="en-US"/>
        </a:p>
      </dgm:t>
    </dgm:pt>
    <dgm:pt modelId="{18E1C766-148E-42DA-A84F-22746C8936FE}">
      <dgm:prSet/>
      <dgm:spPr>
        <a:solidFill>
          <a:schemeClr val="accent3"/>
        </a:solidFill>
      </dgm:spPr>
      <dgm:t>
        <a:bodyPr/>
        <a:lstStyle/>
        <a:p>
          <a:r>
            <a:rPr lang="en-US" dirty="0"/>
            <a:t>Change and Stability</a:t>
          </a:r>
        </a:p>
      </dgm:t>
    </dgm:pt>
    <dgm:pt modelId="{EEB12631-CB8D-4C15-9A34-82EA4C0B78EB}" type="sibTrans" cxnId="{CDF5062C-41F7-4DDD-9478-D9074F80C277}">
      <dgm:prSet/>
      <dgm:spPr/>
      <dgm:t>
        <a:bodyPr/>
        <a:lstStyle/>
        <a:p>
          <a:endParaRPr lang="en-US"/>
        </a:p>
      </dgm:t>
    </dgm:pt>
    <dgm:pt modelId="{58F7469A-B6EC-4526-B183-9FFC777310FB}" type="parTrans" cxnId="{CDF5062C-41F7-4DDD-9478-D9074F80C277}">
      <dgm:prSet/>
      <dgm:spPr/>
      <dgm:t>
        <a:bodyPr/>
        <a:lstStyle/>
        <a:p>
          <a:endParaRPr lang="en-US"/>
        </a:p>
      </dgm:t>
    </dgm:pt>
    <dgm:pt modelId="{2219FAF7-743F-40E0-8C4E-B832253B5330}">
      <dgm:prSet phldrT="[Text]"/>
      <dgm:spPr>
        <a:solidFill>
          <a:schemeClr val="accent3"/>
        </a:solidFill>
      </dgm:spPr>
      <dgm:t>
        <a:bodyPr/>
        <a:lstStyle/>
        <a:p>
          <a:r>
            <a:rPr lang="en-US" dirty="0"/>
            <a:t>Matter and Energy</a:t>
          </a:r>
        </a:p>
      </dgm:t>
    </dgm:pt>
    <dgm:pt modelId="{E356B869-C145-47F6-BA78-47F81BB20E4B}" type="sibTrans" cxnId="{6F30EBAB-7DF7-42C1-87EE-628D759CB49A}">
      <dgm:prSet/>
      <dgm:spPr/>
      <dgm:t>
        <a:bodyPr/>
        <a:lstStyle/>
        <a:p>
          <a:endParaRPr lang="en-US"/>
        </a:p>
      </dgm:t>
    </dgm:pt>
    <dgm:pt modelId="{6AB731C5-091A-4CBE-A932-1B665C4E04CE}" type="parTrans" cxnId="{6F30EBAB-7DF7-42C1-87EE-628D759CB49A}">
      <dgm:prSet/>
      <dgm:spPr/>
      <dgm:t>
        <a:bodyPr/>
        <a:lstStyle/>
        <a:p>
          <a:endParaRPr lang="en-US"/>
        </a:p>
      </dgm:t>
    </dgm:pt>
    <dgm:pt modelId="{8428906F-50C8-4DE4-81B4-B448288B76DE}" type="pres">
      <dgm:prSet presAssocID="{639B4C15-DF58-4783-9186-AD7D550680D8}" presName="Name0" presStyleCnt="0">
        <dgm:presLayoutVars>
          <dgm:chPref val="1"/>
          <dgm:dir/>
          <dgm:animOne val="branch"/>
          <dgm:animLvl val="lvl"/>
          <dgm:resizeHandles/>
        </dgm:presLayoutVars>
      </dgm:prSet>
      <dgm:spPr/>
      <dgm:t>
        <a:bodyPr/>
        <a:lstStyle/>
        <a:p>
          <a:endParaRPr lang="en-US"/>
        </a:p>
      </dgm:t>
    </dgm:pt>
    <dgm:pt modelId="{70EDFF8F-8FB5-40D6-B321-5320FBA36C85}" type="pres">
      <dgm:prSet presAssocID="{0847F2A8-F86F-4E95-90D0-F1806535F936}" presName="vertOne" presStyleCnt="0"/>
      <dgm:spPr/>
    </dgm:pt>
    <dgm:pt modelId="{2B87EE58-FB4B-41D9-90FA-0460FCB04F97}" type="pres">
      <dgm:prSet presAssocID="{0847F2A8-F86F-4E95-90D0-F1806535F936}" presName="txOne" presStyleLbl="node0" presStyleIdx="0" presStyleCnt="1" custLinFactNeighborX="-43" custLinFactNeighborY="60524">
        <dgm:presLayoutVars>
          <dgm:chPref val="3"/>
        </dgm:presLayoutVars>
      </dgm:prSet>
      <dgm:spPr/>
      <dgm:t>
        <a:bodyPr/>
        <a:lstStyle/>
        <a:p>
          <a:endParaRPr lang="en-US"/>
        </a:p>
      </dgm:t>
    </dgm:pt>
    <dgm:pt modelId="{B6D0696F-3F40-4394-B8C7-A7B46CB03918}" type="pres">
      <dgm:prSet presAssocID="{0847F2A8-F86F-4E95-90D0-F1806535F936}" presName="parTransOne" presStyleCnt="0"/>
      <dgm:spPr/>
    </dgm:pt>
    <dgm:pt modelId="{C409AD8F-9395-47A2-A92C-E1539E7909E9}" type="pres">
      <dgm:prSet presAssocID="{0847F2A8-F86F-4E95-90D0-F1806535F936}" presName="horzOne" presStyleCnt="0"/>
      <dgm:spPr/>
    </dgm:pt>
    <dgm:pt modelId="{6816593F-3CBC-4EA3-95FF-E372C66AB1D1}" type="pres">
      <dgm:prSet presAssocID="{86FFAC33-519F-436E-A055-1C389EA3DE6E}" presName="vertTwo" presStyleCnt="0"/>
      <dgm:spPr/>
    </dgm:pt>
    <dgm:pt modelId="{0CD7D19B-EB2D-417C-8412-8CD3036A6D5A}" type="pres">
      <dgm:prSet presAssocID="{86FFAC33-519F-436E-A055-1C389EA3DE6E}" presName="txTwo" presStyleLbl="node2" presStyleIdx="0" presStyleCnt="2" custScaleY="69545">
        <dgm:presLayoutVars>
          <dgm:chPref val="3"/>
        </dgm:presLayoutVars>
      </dgm:prSet>
      <dgm:spPr/>
      <dgm:t>
        <a:bodyPr/>
        <a:lstStyle/>
        <a:p>
          <a:endParaRPr lang="en-US"/>
        </a:p>
      </dgm:t>
    </dgm:pt>
    <dgm:pt modelId="{47BEF74A-27D7-4262-8474-80CB25E92BA4}" type="pres">
      <dgm:prSet presAssocID="{86FFAC33-519F-436E-A055-1C389EA3DE6E}" presName="parTransTwo" presStyleCnt="0"/>
      <dgm:spPr/>
    </dgm:pt>
    <dgm:pt modelId="{693BDDBC-0781-4C71-A4E1-584357CBA169}" type="pres">
      <dgm:prSet presAssocID="{86FFAC33-519F-436E-A055-1C389EA3DE6E}" presName="horzTwo" presStyleCnt="0"/>
      <dgm:spPr/>
    </dgm:pt>
    <dgm:pt modelId="{25CE73E6-22E9-4EE2-8799-8AE70ABE4173}" type="pres">
      <dgm:prSet presAssocID="{DFDD07F6-6ED8-4BFA-A4D9-875A9DA88759}" presName="vertThree" presStyleCnt="0"/>
      <dgm:spPr/>
    </dgm:pt>
    <dgm:pt modelId="{C0D1DAEA-9A30-4A26-8E81-B542FB150B08}" type="pres">
      <dgm:prSet presAssocID="{DFDD07F6-6ED8-4BFA-A4D9-875A9DA88759}" presName="txThree" presStyleLbl="node3" presStyleIdx="0" presStyleCnt="3">
        <dgm:presLayoutVars>
          <dgm:chPref val="3"/>
        </dgm:presLayoutVars>
      </dgm:prSet>
      <dgm:spPr/>
      <dgm:t>
        <a:bodyPr/>
        <a:lstStyle/>
        <a:p>
          <a:endParaRPr lang="en-US"/>
        </a:p>
      </dgm:t>
    </dgm:pt>
    <dgm:pt modelId="{256D114D-6735-43B0-B200-11EEF713F030}" type="pres">
      <dgm:prSet presAssocID="{DFDD07F6-6ED8-4BFA-A4D9-875A9DA88759}" presName="horzThree" presStyleCnt="0"/>
      <dgm:spPr/>
    </dgm:pt>
    <dgm:pt modelId="{CA623C89-18EE-496F-B290-3E7D00DE483D}" type="pres">
      <dgm:prSet presAssocID="{112A72CC-4705-40D4-BCC2-1514F32FBCD4}" presName="sibSpaceThree" presStyleCnt="0"/>
      <dgm:spPr/>
    </dgm:pt>
    <dgm:pt modelId="{9E1FB648-0F6C-4073-9BE3-B8497282103F}" type="pres">
      <dgm:prSet presAssocID="{9BD7931B-A225-46BB-9EA3-DF2D51331C03}" presName="vertThree" presStyleCnt="0"/>
      <dgm:spPr/>
    </dgm:pt>
    <dgm:pt modelId="{DC127406-0831-4B1E-97BC-66024555E977}" type="pres">
      <dgm:prSet presAssocID="{9BD7931B-A225-46BB-9EA3-DF2D51331C03}" presName="txThree" presStyleLbl="node3" presStyleIdx="1" presStyleCnt="3" custScaleY="37949">
        <dgm:presLayoutVars>
          <dgm:chPref val="3"/>
        </dgm:presLayoutVars>
      </dgm:prSet>
      <dgm:spPr/>
      <dgm:t>
        <a:bodyPr/>
        <a:lstStyle/>
        <a:p>
          <a:endParaRPr lang="en-US"/>
        </a:p>
      </dgm:t>
    </dgm:pt>
    <dgm:pt modelId="{36DA33D7-09F6-43BE-9C46-704EFE7DBF90}" type="pres">
      <dgm:prSet presAssocID="{9BD7931B-A225-46BB-9EA3-DF2D51331C03}" presName="parTransThree" presStyleCnt="0"/>
      <dgm:spPr/>
    </dgm:pt>
    <dgm:pt modelId="{F9847FD0-A76B-446B-94F8-505536FE26FF}" type="pres">
      <dgm:prSet presAssocID="{9BD7931B-A225-46BB-9EA3-DF2D51331C03}" presName="horzThree" presStyleCnt="0"/>
      <dgm:spPr/>
    </dgm:pt>
    <dgm:pt modelId="{669BB303-F5E9-47A6-AC54-23F27FF10B63}" type="pres">
      <dgm:prSet presAssocID="{18E1C766-148E-42DA-A84F-22746C8936FE}" presName="vertFour" presStyleCnt="0">
        <dgm:presLayoutVars>
          <dgm:chPref val="3"/>
        </dgm:presLayoutVars>
      </dgm:prSet>
      <dgm:spPr/>
    </dgm:pt>
    <dgm:pt modelId="{853A76B0-DDE0-4058-8615-7394017D23DB}" type="pres">
      <dgm:prSet presAssocID="{18E1C766-148E-42DA-A84F-22746C8936FE}" presName="txFour" presStyleLbl="node4" presStyleIdx="0" presStyleCnt="1" custScaleX="103189" custScaleY="53080" custLinFactNeighborY="-3612">
        <dgm:presLayoutVars>
          <dgm:chPref val="3"/>
        </dgm:presLayoutVars>
      </dgm:prSet>
      <dgm:spPr/>
      <dgm:t>
        <a:bodyPr/>
        <a:lstStyle/>
        <a:p>
          <a:endParaRPr lang="en-US"/>
        </a:p>
      </dgm:t>
    </dgm:pt>
    <dgm:pt modelId="{33B84D33-910F-48E5-88A2-F90B9C079E8B}" type="pres">
      <dgm:prSet presAssocID="{18E1C766-148E-42DA-A84F-22746C8936FE}" presName="horzFour" presStyleCnt="0"/>
      <dgm:spPr/>
    </dgm:pt>
    <dgm:pt modelId="{1706735A-EDEA-47C6-AF71-36FF3C3D809D}" type="pres">
      <dgm:prSet presAssocID="{C9B8A4E9-6206-41D9-BB80-A42101C6D38B}" presName="sibSpaceTwo" presStyleCnt="0"/>
      <dgm:spPr/>
    </dgm:pt>
    <dgm:pt modelId="{A447F57B-B9A9-4502-B57A-81BF6DB05FA2}" type="pres">
      <dgm:prSet presAssocID="{F01FCAEC-2BFC-4991-91A7-EAEE402825BA}" presName="vertTwo" presStyleCnt="0"/>
      <dgm:spPr/>
    </dgm:pt>
    <dgm:pt modelId="{51BE26B2-1103-480C-92AE-2C24A73A193D}" type="pres">
      <dgm:prSet presAssocID="{F01FCAEC-2BFC-4991-91A7-EAEE402825BA}" presName="txTwo" presStyleLbl="node2" presStyleIdx="1" presStyleCnt="2" custScaleX="98496" custScaleY="71513">
        <dgm:presLayoutVars>
          <dgm:chPref val="3"/>
        </dgm:presLayoutVars>
      </dgm:prSet>
      <dgm:spPr/>
      <dgm:t>
        <a:bodyPr/>
        <a:lstStyle/>
        <a:p>
          <a:endParaRPr lang="en-US"/>
        </a:p>
      </dgm:t>
    </dgm:pt>
    <dgm:pt modelId="{9C71C779-9190-46C2-82F8-954A6AB92FBF}" type="pres">
      <dgm:prSet presAssocID="{F01FCAEC-2BFC-4991-91A7-EAEE402825BA}" presName="parTransTwo" presStyleCnt="0"/>
      <dgm:spPr/>
    </dgm:pt>
    <dgm:pt modelId="{6ED36480-4F4C-4B30-9BF5-CBC5C9B8B881}" type="pres">
      <dgm:prSet presAssocID="{F01FCAEC-2BFC-4991-91A7-EAEE402825BA}" presName="horzTwo" presStyleCnt="0"/>
      <dgm:spPr/>
    </dgm:pt>
    <dgm:pt modelId="{6C4C4937-27F6-4824-8B58-F2DB5B092037}" type="pres">
      <dgm:prSet presAssocID="{2219FAF7-743F-40E0-8C4E-B832253B5330}" presName="vertThree" presStyleCnt="0"/>
      <dgm:spPr/>
    </dgm:pt>
    <dgm:pt modelId="{05A2C958-CAE1-4380-B7A6-BAD45808DB71}" type="pres">
      <dgm:prSet presAssocID="{2219FAF7-743F-40E0-8C4E-B832253B5330}" presName="txThree" presStyleLbl="node3" presStyleIdx="2" presStyleCnt="3">
        <dgm:presLayoutVars>
          <dgm:chPref val="3"/>
        </dgm:presLayoutVars>
      </dgm:prSet>
      <dgm:spPr/>
      <dgm:t>
        <a:bodyPr/>
        <a:lstStyle/>
        <a:p>
          <a:endParaRPr lang="en-US"/>
        </a:p>
      </dgm:t>
    </dgm:pt>
    <dgm:pt modelId="{06FF2A97-B16F-4814-8E1F-3E39B3F5DE31}" type="pres">
      <dgm:prSet presAssocID="{2219FAF7-743F-40E0-8C4E-B832253B5330}" presName="horzThree" presStyleCnt="0"/>
      <dgm:spPr/>
    </dgm:pt>
  </dgm:ptLst>
  <dgm:cxnLst>
    <dgm:cxn modelId="{4B5C6054-7BE4-4D51-B5C9-27514053A7BB}" type="presOf" srcId="{9BD7931B-A225-46BB-9EA3-DF2D51331C03}" destId="{DC127406-0831-4B1E-97BC-66024555E977}" srcOrd="0" destOrd="0" presId="urn:microsoft.com/office/officeart/2005/8/layout/hierarchy4"/>
    <dgm:cxn modelId="{4555E06D-354D-41D0-954A-20D97B031393}" srcId="{86FFAC33-519F-436E-A055-1C389EA3DE6E}" destId="{DFDD07F6-6ED8-4BFA-A4D9-875A9DA88759}" srcOrd="0" destOrd="0" parTransId="{99AA3E45-B2A6-4A08-ADFE-8794F5D47BA4}" sibTransId="{112A72CC-4705-40D4-BCC2-1514F32FBCD4}"/>
    <dgm:cxn modelId="{1ACC914E-5517-46AF-B082-FA057950C4AA}" srcId="{0847F2A8-F86F-4E95-90D0-F1806535F936}" destId="{86FFAC33-519F-436E-A055-1C389EA3DE6E}" srcOrd="0" destOrd="0" parTransId="{9B506710-EB38-4575-8F80-237B414C4EBC}" sibTransId="{C9B8A4E9-6206-41D9-BB80-A42101C6D38B}"/>
    <dgm:cxn modelId="{2F4F2919-AAAE-4A8A-96D0-173B8DE97892}" type="presOf" srcId="{F01FCAEC-2BFC-4991-91A7-EAEE402825BA}" destId="{51BE26B2-1103-480C-92AE-2C24A73A193D}" srcOrd="0" destOrd="0" presId="urn:microsoft.com/office/officeart/2005/8/layout/hierarchy4"/>
    <dgm:cxn modelId="{CC01CDCA-A842-42B1-823C-BB7AE4D88563}" type="presOf" srcId="{0847F2A8-F86F-4E95-90D0-F1806535F936}" destId="{2B87EE58-FB4B-41D9-90FA-0460FCB04F97}" srcOrd="0" destOrd="0" presId="urn:microsoft.com/office/officeart/2005/8/layout/hierarchy4"/>
    <dgm:cxn modelId="{CDF5062C-41F7-4DDD-9478-D9074F80C277}" srcId="{9BD7931B-A225-46BB-9EA3-DF2D51331C03}" destId="{18E1C766-148E-42DA-A84F-22746C8936FE}" srcOrd="0" destOrd="0" parTransId="{58F7469A-B6EC-4526-B183-9FFC777310FB}" sibTransId="{EEB12631-CB8D-4C15-9A34-82EA4C0B78EB}"/>
    <dgm:cxn modelId="{7D61E713-35A1-4968-88FD-1832C84A8969}" srcId="{86FFAC33-519F-436E-A055-1C389EA3DE6E}" destId="{9BD7931B-A225-46BB-9EA3-DF2D51331C03}" srcOrd="1" destOrd="0" parTransId="{4F75088D-72CC-43C9-9BA6-F69061D16F1E}" sibTransId="{82C4BEB2-2F07-41E4-8916-271E6F194EAD}"/>
    <dgm:cxn modelId="{2F8F0A67-2676-41A6-AA30-4473ACA596F3}" type="presOf" srcId="{18E1C766-148E-42DA-A84F-22746C8936FE}" destId="{853A76B0-DDE0-4058-8615-7394017D23DB}" srcOrd="0" destOrd="0" presId="urn:microsoft.com/office/officeart/2005/8/layout/hierarchy4"/>
    <dgm:cxn modelId="{3B0F63F9-96CF-483C-AA0B-7AB41A74BD60}" type="presOf" srcId="{2219FAF7-743F-40E0-8C4E-B832253B5330}" destId="{05A2C958-CAE1-4380-B7A6-BAD45808DB71}" srcOrd="0" destOrd="0" presId="urn:microsoft.com/office/officeart/2005/8/layout/hierarchy4"/>
    <dgm:cxn modelId="{E813FC75-41E9-4C52-B333-C46D91BBABD9}" type="presOf" srcId="{86FFAC33-519F-436E-A055-1C389EA3DE6E}" destId="{0CD7D19B-EB2D-417C-8412-8CD3036A6D5A}" srcOrd="0" destOrd="0" presId="urn:microsoft.com/office/officeart/2005/8/layout/hierarchy4"/>
    <dgm:cxn modelId="{8B5B5EE9-C112-45BB-BE1F-B0F573F5A9EA}" srcId="{639B4C15-DF58-4783-9186-AD7D550680D8}" destId="{0847F2A8-F86F-4E95-90D0-F1806535F936}" srcOrd="0" destOrd="0" parTransId="{8C7F958A-FAE0-4E57-8DDF-DA3503BC959A}" sibTransId="{C50BFE70-E631-4445-A89F-AAA9E130C629}"/>
    <dgm:cxn modelId="{208D5411-FC55-4DB4-AA05-5FE54DB4E86D}" type="presOf" srcId="{639B4C15-DF58-4783-9186-AD7D550680D8}" destId="{8428906F-50C8-4DE4-81B4-B448288B76DE}" srcOrd="0" destOrd="0" presId="urn:microsoft.com/office/officeart/2005/8/layout/hierarchy4"/>
    <dgm:cxn modelId="{6F30EBAB-7DF7-42C1-87EE-628D759CB49A}" srcId="{F01FCAEC-2BFC-4991-91A7-EAEE402825BA}" destId="{2219FAF7-743F-40E0-8C4E-B832253B5330}" srcOrd="0" destOrd="0" parTransId="{6AB731C5-091A-4CBE-A932-1B665C4E04CE}" sibTransId="{E356B869-C145-47F6-BA78-47F81BB20E4B}"/>
    <dgm:cxn modelId="{E0A369B8-FFED-4776-A6CB-8A7FF2FD8D33}" srcId="{0847F2A8-F86F-4E95-90D0-F1806535F936}" destId="{F01FCAEC-2BFC-4991-91A7-EAEE402825BA}" srcOrd="1" destOrd="0" parTransId="{A508F9BA-9020-4683-B25B-3860131BEC61}" sibTransId="{FCB57CC4-C0B8-44A7-8131-DB23E6BB9BC5}"/>
    <dgm:cxn modelId="{02CE5EEE-2EB1-4BA8-BE55-7C3BFA15CC29}" type="presOf" srcId="{DFDD07F6-6ED8-4BFA-A4D9-875A9DA88759}" destId="{C0D1DAEA-9A30-4A26-8E81-B542FB150B08}" srcOrd="0" destOrd="0" presId="urn:microsoft.com/office/officeart/2005/8/layout/hierarchy4"/>
    <dgm:cxn modelId="{F4C9BEC4-E402-47AD-82E5-A0E09957513E}" type="presParOf" srcId="{8428906F-50C8-4DE4-81B4-B448288B76DE}" destId="{70EDFF8F-8FB5-40D6-B321-5320FBA36C85}" srcOrd="0" destOrd="0" presId="urn:microsoft.com/office/officeart/2005/8/layout/hierarchy4"/>
    <dgm:cxn modelId="{ADB097D0-2A85-43C1-81DD-7E745A12F7E8}" type="presParOf" srcId="{70EDFF8F-8FB5-40D6-B321-5320FBA36C85}" destId="{2B87EE58-FB4B-41D9-90FA-0460FCB04F97}" srcOrd="0" destOrd="0" presId="urn:microsoft.com/office/officeart/2005/8/layout/hierarchy4"/>
    <dgm:cxn modelId="{EBB75451-5DB2-4CB0-8573-13D98D6DBE17}" type="presParOf" srcId="{70EDFF8F-8FB5-40D6-B321-5320FBA36C85}" destId="{B6D0696F-3F40-4394-B8C7-A7B46CB03918}" srcOrd="1" destOrd="0" presId="urn:microsoft.com/office/officeart/2005/8/layout/hierarchy4"/>
    <dgm:cxn modelId="{99357FC6-5D86-4580-B719-2C2F41708577}" type="presParOf" srcId="{70EDFF8F-8FB5-40D6-B321-5320FBA36C85}" destId="{C409AD8F-9395-47A2-A92C-E1539E7909E9}" srcOrd="2" destOrd="0" presId="urn:microsoft.com/office/officeart/2005/8/layout/hierarchy4"/>
    <dgm:cxn modelId="{8B1A1FF8-DD2C-4761-B9D5-2DD4B7DAB2F9}" type="presParOf" srcId="{C409AD8F-9395-47A2-A92C-E1539E7909E9}" destId="{6816593F-3CBC-4EA3-95FF-E372C66AB1D1}" srcOrd="0" destOrd="0" presId="urn:microsoft.com/office/officeart/2005/8/layout/hierarchy4"/>
    <dgm:cxn modelId="{F4D3DA5E-4042-427B-97C0-D7478BF28084}" type="presParOf" srcId="{6816593F-3CBC-4EA3-95FF-E372C66AB1D1}" destId="{0CD7D19B-EB2D-417C-8412-8CD3036A6D5A}" srcOrd="0" destOrd="0" presId="urn:microsoft.com/office/officeart/2005/8/layout/hierarchy4"/>
    <dgm:cxn modelId="{CD8A3356-6C56-44DE-90CB-76AB56DB3020}" type="presParOf" srcId="{6816593F-3CBC-4EA3-95FF-E372C66AB1D1}" destId="{47BEF74A-27D7-4262-8474-80CB25E92BA4}" srcOrd="1" destOrd="0" presId="urn:microsoft.com/office/officeart/2005/8/layout/hierarchy4"/>
    <dgm:cxn modelId="{4CF04A35-A836-4631-A2EA-88166CD50E98}" type="presParOf" srcId="{6816593F-3CBC-4EA3-95FF-E372C66AB1D1}" destId="{693BDDBC-0781-4C71-A4E1-584357CBA169}" srcOrd="2" destOrd="0" presId="urn:microsoft.com/office/officeart/2005/8/layout/hierarchy4"/>
    <dgm:cxn modelId="{9D99CC89-6ADC-414C-A570-3A5E6F3F5E0C}" type="presParOf" srcId="{693BDDBC-0781-4C71-A4E1-584357CBA169}" destId="{25CE73E6-22E9-4EE2-8799-8AE70ABE4173}" srcOrd="0" destOrd="0" presId="urn:microsoft.com/office/officeart/2005/8/layout/hierarchy4"/>
    <dgm:cxn modelId="{42935017-2B90-456B-8466-E4744B55F5A1}" type="presParOf" srcId="{25CE73E6-22E9-4EE2-8799-8AE70ABE4173}" destId="{C0D1DAEA-9A30-4A26-8E81-B542FB150B08}" srcOrd="0" destOrd="0" presId="urn:microsoft.com/office/officeart/2005/8/layout/hierarchy4"/>
    <dgm:cxn modelId="{F447DA32-7F7B-46B5-87D0-3726F64EB694}" type="presParOf" srcId="{25CE73E6-22E9-4EE2-8799-8AE70ABE4173}" destId="{256D114D-6735-43B0-B200-11EEF713F030}" srcOrd="1" destOrd="0" presId="urn:microsoft.com/office/officeart/2005/8/layout/hierarchy4"/>
    <dgm:cxn modelId="{05A62804-93D2-4755-8709-B230BF82B835}" type="presParOf" srcId="{693BDDBC-0781-4C71-A4E1-584357CBA169}" destId="{CA623C89-18EE-496F-B290-3E7D00DE483D}" srcOrd="1" destOrd="0" presId="urn:microsoft.com/office/officeart/2005/8/layout/hierarchy4"/>
    <dgm:cxn modelId="{282BC37E-DF17-4B1C-9982-C09F0E73BCBD}" type="presParOf" srcId="{693BDDBC-0781-4C71-A4E1-584357CBA169}" destId="{9E1FB648-0F6C-4073-9BE3-B8497282103F}" srcOrd="2" destOrd="0" presId="urn:microsoft.com/office/officeart/2005/8/layout/hierarchy4"/>
    <dgm:cxn modelId="{8DECC22E-7C1D-4EC2-8E83-B5C511636F33}" type="presParOf" srcId="{9E1FB648-0F6C-4073-9BE3-B8497282103F}" destId="{DC127406-0831-4B1E-97BC-66024555E977}" srcOrd="0" destOrd="0" presId="urn:microsoft.com/office/officeart/2005/8/layout/hierarchy4"/>
    <dgm:cxn modelId="{0BB2C3AB-B767-46A7-9539-E0110EE63851}" type="presParOf" srcId="{9E1FB648-0F6C-4073-9BE3-B8497282103F}" destId="{36DA33D7-09F6-43BE-9C46-704EFE7DBF90}" srcOrd="1" destOrd="0" presId="urn:microsoft.com/office/officeart/2005/8/layout/hierarchy4"/>
    <dgm:cxn modelId="{DAD7A0FB-D19E-471A-B9BF-61C1C3E98449}" type="presParOf" srcId="{9E1FB648-0F6C-4073-9BE3-B8497282103F}" destId="{F9847FD0-A76B-446B-94F8-505536FE26FF}" srcOrd="2" destOrd="0" presId="urn:microsoft.com/office/officeart/2005/8/layout/hierarchy4"/>
    <dgm:cxn modelId="{45DC59E1-96D2-4A3F-9711-A0A3DD56BC63}" type="presParOf" srcId="{F9847FD0-A76B-446B-94F8-505536FE26FF}" destId="{669BB303-F5E9-47A6-AC54-23F27FF10B63}" srcOrd="0" destOrd="0" presId="urn:microsoft.com/office/officeart/2005/8/layout/hierarchy4"/>
    <dgm:cxn modelId="{70B2D963-E5D4-4E80-BA24-6FE259F8F977}" type="presParOf" srcId="{669BB303-F5E9-47A6-AC54-23F27FF10B63}" destId="{853A76B0-DDE0-4058-8615-7394017D23DB}" srcOrd="0" destOrd="0" presId="urn:microsoft.com/office/officeart/2005/8/layout/hierarchy4"/>
    <dgm:cxn modelId="{B0C3980A-2914-4F58-BAB6-4D6AD6E60519}" type="presParOf" srcId="{669BB303-F5E9-47A6-AC54-23F27FF10B63}" destId="{33B84D33-910F-48E5-88A2-F90B9C079E8B}" srcOrd="1" destOrd="0" presId="urn:microsoft.com/office/officeart/2005/8/layout/hierarchy4"/>
    <dgm:cxn modelId="{0B627802-ED93-4F76-8382-F7C2C17BD369}" type="presParOf" srcId="{C409AD8F-9395-47A2-A92C-E1539E7909E9}" destId="{1706735A-EDEA-47C6-AF71-36FF3C3D809D}" srcOrd="1" destOrd="0" presId="urn:microsoft.com/office/officeart/2005/8/layout/hierarchy4"/>
    <dgm:cxn modelId="{F671A4B3-7023-4413-B44A-E0DB4CC7B9D8}" type="presParOf" srcId="{C409AD8F-9395-47A2-A92C-E1539E7909E9}" destId="{A447F57B-B9A9-4502-B57A-81BF6DB05FA2}" srcOrd="2" destOrd="0" presId="urn:microsoft.com/office/officeart/2005/8/layout/hierarchy4"/>
    <dgm:cxn modelId="{DFFCB8AC-908C-4E26-BF6C-A5847F26B4E8}" type="presParOf" srcId="{A447F57B-B9A9-4502-B57A-81BF6DB05FA2}" destId="{51BE26B2-1103-480C-92AE-2C24A73A193D}" srcOrd="0" destOrd="0" presId="urn:microsoft.com/office/officeart/2005/8/layout/hierarchy4"/>
    <dgm:cxn modelId="{127E39EC-F97C-4F99-BABE-D3FBF5FAAD45}" type="presParOf" srcId="{A447F57B-B9A9-4502-B57A-81BF6DB05FA2}" destId="{9C71C779-9190-46C2-82F8-954A6AB92FBF}" srcOrd="1" destOrd="0" presId="urn:microsoft.com/office/officeart/2005/8/layout/hierarchy4"/>
    <dgm:cxn modelId="{E39C332B-4309-4B1C-A9F4-0B41A72A9DB8}" type="presParOf" srcId="{A447F57B-B9A9-4502-B57A-81BF6DB05FA2}" destId="{6ED36480-4F4C-4B30-9BF5-CBC5C9B8B881}" srcOrd="2" destOrd="0" presId="urn:microsoft.com/office/officeart/2005/8/layout/hierarchy4"/>
    <dgm:cxn modelId="{B20BE82A-E332-42D7-8BE5-A681D20A5624}" type="presParOf" srcId="{6ED36480-4F4C-4B30-9BF5-CBC5C9B8B881}" destId="{6C4C4937-27F6-4824-8B58-F2DB5B092037}" srcOrd="0" destOrd="0" presId="urn:microsoft.com/office/officeart/2005/8/layout/hierarchy4"/>
    <dgm:cxn modelId="{70CEF256-DBDC-4A09-9ADD-57BDD43579BE}" type="presParOf" srcId="{6C4C4937-27F6-4824-8B58-F2DB5B092037}" destId="{05A2C958-CAE1-4380-B7A6-BAD45808DB71}" srcOrd="0" destOrd="0" presId="urn:microsoft.com/office/officeart/2005/8/layout/hierarchy4"/>
    <dgm:cxn modelId="{CC70FC9A-0E5F-4FF5-BB2B-1C40617E3D24}" type="presParOf" srcId="{6C4C4937-27F6-4824-8B58-F2DB5B092037}" destId="{06FF2A97-B16F-4814-8E1F-3E39B3F5DE3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5A597-F273-45B1-A5BC-71EB81D92B3B}"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2E83847-4701-4F44-8A21-987B97EA6E20}">
      <dgm:prSet phldrT="[Text]" custT="1"/>
      <dgm:spPr>
        <a:solidFill>
          <a:srgbClr val="92D050"/>
        </a:solidFill>
      </dgm:spPr>
      <dgm:t>
        <a:bodyPr/>
        <a:lstStyle/>
        <a:p>
          <a:pPr>
            <a:lnSpc>
              <a:spcPct val="100000"/>
            </a:lnSpc>
            <a:spcAft>
              <a:spcPts val="0"/>
            </a:spcAft>
          </a:pPr>
          <a:r>
            <a:rPr lang="en-US" sz="3200" dirty="0" smtClean="0"/>
            <a:t>Systems</a:t>
          </a:r>
        </a:p>
        <a:p>
          <a:pPr>
            <a:lnSpc>
              <a:spcPct val="90000"/>
            </a:lnSpc>
            <a:spcAft>
              <a:spcPct val="35000"/>
            </a:spcAft>
          </a:pPr>
          <a:r>
            <a:rPr lang="en-US" sz="2000" dirty="0" smtClean="0"/>
            <a:t>Scale</a:t>
          </a:r>
          <a:br>
            <a:rPr lang="en-US" sz="2000" dirty="0" smtClean="0"/>
          </a:br>
          <a:r>
            <a:rPr lang="en-US" sz="2000" dirty="0" smtClean="0"/>
            <a:t>Change and Stability</a:t>
          </a:r>
          <a:br>
            <a:rPr lang="en-US" sz="2000" dirty="0" smtClean="0"/>
          </a:br>
          <a:r>
            <a:rPr lang="en-US" sz="2000" dirty="0" smtClean="0"/>
            <a:t>Matter and Energy</a:t>
          </a:r>
        </a:p>
        <a:p>
          <a:pPr>
            <a:lnSpc>
              <a:spcPct val="90000"/>
            </a:lnSpc>
            <a:spcAft>
              <a:spcPct val="35000"/>
            </a:spcAft>
          </a:pPr>
          <a:endParaRPr lang="en-US" sz="1400" dirty="0" smtClean="0"/>
        </a:p>
        <a:p>
          <a:pPr>
            <a:lnSpc>
              <a:spcPct val="90000"/>
            </a:lnSpc>
            <a:spcAft>
              <a:spcPct val="35000"/>
            </a:spcAft>
          </a:pPr>
          <a:endParaRPr lang="en-US" sz="1400" dirty="0"/>
        </a:p>
      </dgm:t>
    </dgm:pt>
    <dgm:pt modelId="{F53DC6E6-2EB4-4686-B7EC-1157CC870C9A}" type="parTrans" cxnId="{4D685211-F43B-493C-BD3E-773F5B4DCB76}">
      <dgm:prSet/>
      <dgm:spPr/>
      <dgm:t>
        <a:bodyPr/>
        <a:lstStyle/>
        <a:p>
          <a:endParaRPr lang="en-US"/>
        </a:p>
      </dgm:t>
    </dgm:pt>
    <dgm:pt modelId="{C2D0E737-5A51-46EA-9C77-D440B2B033CA}" type="sibTrans" cxnId="{4D685211-F43B-493C-BD3E-773F5B4DCB76}">
      <dgm:prSet/>
      <dgm:spPr/>
      <dgm:t>
        <a:bodyPr/>
        <a:lstStyle/>
        <a:p>
          <a:endParaRPr lang="en-US"/>
        </a:p>
      </dgm:t>
    </dgm:pt>
    <dgm:pt modelId="{75C5BF9B-3788-4E64-A544-6897B648517A}">
      <dgm:prSet phldrT="[Text]" custT="1"/>
      <dgm:spPr>
        <a:solidFill>
          <a:schemeClr val="accent1">
            <a:lumMod val="75000"/>
          </a:schemeClr>
        </a:solidFill>
      </dgm:spPr>
      <dgm:t>
        <a:bodyPr/>
        <a:lstStyle/>
        <a:p>
          <a:r>
            <a:rPr lang="en-US" sz="3200" dirty="0" smtClean="0"/>
            <a:t>Causality </a:t>
          </a:r>
          <a:r>
            <a:rPr lang="en-US" sz="2800" dirty="0" smtClean="0"/>
            <a:t/>
          </a:r>
          <a:br>
            <a:rPr lang="en-US" sz="2800" dirty="0" smtClean="0"/>
          </a:br>
          <a:r>
            <a:rPr lang="en-US" sz="2000" dirty="0" smtClean="0"/>
            <a:t>Cause and Effect</a:t>
          </a:r>
        </a:p>
        <a:p>
          <a:r>
            <a:rPr lang="en-US" sz="2000" dirty="0" smtClean="0"/>
            <a:t>Structure and Function </a:t>
          </a:r>
        </a:p>
      </dgm:t>
    </dgm:pt>
    <dgm:pt modelId="{3C7C0B80-62D7-4CBA-9F80-D981968498CB}" type="parTrans" cxnId="{CE0B10FA-00D3-4572-9805-23A6A6839510}">
      <dgm:prSet/>
      <dgm:spPr>
        <a:ln>
          <a:solidFill>
            <a:srgbClr val="FF0000"/>
          </a:solidFill>
          <a:headEnd type="arrow"/>
          <a:tailEnd type="arrow"/>
        </a:ln>
      </dgm:spPr>
      <dgm:t>
        <a:bodyPr/>
        <a:lstStyle/>
        <a:p>
          <a:endParaRPr lang="en-US"/>
        </a:p>
      </dgm:t>
    </dgm:pt>
    <dgm:pt modelId="{742259D9-8B79-468B-A5B3-1705F1D4382B}" type="sibTrans" cxnId="{CE0B10FA-00D3-4572-9805-23A6A6839510}">
      <dgm:prSet/>
      <dgm:spPr/>
      <dgm:t>
        <a:bodyPr/>
        <a:lstStyle/>
        <a:p>
          <a:endParaRPr lang="en-US"/>
        </a:p>
      </dgm:t>
    </dgm:pt>
    <dgm:pt modelId="{26B86E17-7173-4B46-9E69-FD1143C8D720}">
      <dgm:prSet phldrT="[Text]" custT="1"/>
      <dgm:spPr>
        <a:solidFill>
          <a:schemeClr val="accent2">
            <a:lumMod val="75000"/>
          </a:schemeClr>
        </a:solidFill>
      </dgm:spPr>
      <dgm:t>
        <a:bodyPr/>
        <a:lstStyle/>
        <a:p>
          <a:r>
            <a:rPr lang="en-US" sz="3200" dirty="0" smtClean="0"/>
            <a:t>Patterns</a:t>
          </a:r>
          <a:endParaRPr lang="en-US" sz="3200" dirty="0"/>
        </a:p>
      </dgm:t>
    </dgm:pt>
    <dgm:pt modelId="{26F99D46-3CE8-40AD-B01B-23FAB78A0EC7}" type="parTrans" cxnId="{789B0BCF-9CA1-4461-BF87-526768131E96}">
      <dgm:prSet/>
      <dgm:spPr>
        <a:ln>
          <a:solidFill>
            <a:srgbClr val="FF0000"/>
          </a:solidFill>
          <a:headEnd type="arrow"/>
          <a:tailEnd type="arrow"/>
        </a:ln>
      </dgm:spPr>
      <dgm:t>
        <a:bodyPr/>
        <a:lstStyle/>
        <a:p>
          <a:endParaRPr lang="en-US"/>
        </a:p>
      </dgm:t>
    </dgm:pt>
    <dgm:pt modelId="{317864BB-5768-48A8-A9B3-41BC9D643973}" type="sibTrans" cxnId="{789B0BCF-9CA1-4461-BF87-526768131E96}">
      <dgm:prSet/>
      <dgm:spPr/>
      <dgm:t>
        <a:bodyPr/>
        <a:lstStyle/>
        <a:p>
          <a:endParaRPr lang="en-US"/>
        </a:p>
      </dgm:t>
    </dgm:pt>
    <dgm:pt modelId="{BE87EE3F-EDB9-4B24-83F7-BE26BC43DD28}">
      <dgm:prSet custScaleX="165774" custScaleY="159967" custRadScaleRad="131924" custRadScaleInc="-70037"/>
      <dgm:spPr/>
      <dgm:t>
        <a:bodyPr/>
        <a:lstStyle/>
        <a:p>
          <a:endParaRPr lang="en-US" dirty="0"/>
        </a:p>
      </dgm:t>
    </dgm:pt>
    <dgm:pt modelId="{33E34022-7AF0-4F7A-A4FD-46F761FC7673}" type="parTrans" cxnId="{15DEC195-C36B-4B91-9CA9-D78CA4681DC0}">
      <dgm:prSet/>
      <dgm:spPr/>
      <dgm:t>
        <a:bodyPr/>
        <a:lstStyle/>
        <a:p>
          <a:endParaRPr lang="en-US"/>
        </a:p>
      </dgm:t>
    </dgm:pt>
    <dgm:pt modelId="{340222B1-3EC2-4BC1-A08E-33E8E00645C0}" type="sibTrans" cxnId="{15DEC195-C36B-4B91-9CA9-D78CA4681DC0}">
      <dgm:prSet/>
      <dgm:spPr/>
      <dgm:t>
        <a:bodyPr/>
        <a:lstStyle/>
        <a:p>
          <a:endParaRPr lang="en-US"/>
        </a:p>
      </dgm:t>
    </dgm:pt>
    <dgm:pt modelId="{21C57A3B-5442-4944-80FC-5DAE4CB1DDFA}" type="pres">
      <dgm:prSet presAssocID="{F395A597-F273-45B1-A5BC-71EB81D92B3B}" presName="cycle" presStyleCnt="0">
        <dgm:presLayoutVars>
          <dgm:chMax val="1"/>
          <dgm:dir/>
          <dgm:animLvl val="ctr"/>
          <dgm:resizeHandles val="exact"/>
        </dgm:presLayoutVars>
      </dgm:prSet>
      <dgm:spPr/>
      <dgm:t>
        <a:bodyPr/>
        <a:lstStyle/>
        <a:p>
          <a:endParaRPr lang="en-US"/>
        </a:p>
      </dgm:t>
    </dgm:pt>
    <dgm:pt modelId="{8AAC850B-6846-4949-9B00-1A1D99228E12}" type="pres">
      <dgm:prSet presAssocID="{F2E83847-4701-4F44-8A21-987B97EA6E20}" presName="centerShape" presStyleLbl="node0" presStyleIdx="0" presStyleCnt="1" custScaleX="179599" custScaleY="171873" custLinFactNeighborX="-58276" custLinFactNeighborY="31143"/>
      <dgm:spPr/>
      <dgm:t>
        <a:bodyPr/>
        <a:lstStyle/>
        <a:p>
          <a:endParaRPr lang="en-US"/>
        </a:p>
      </dgm:t>
    </dgm:pt>
    <dgm:pt modelId="{4B76B56C-13EE-49CB-8575-E3F1BE21ED60}" type="pres">
      <dgm:prSet presAssocID="{3C7C0B80-62D7-4CBA-9F80-D981968498CB}" presName="Name9" presStyleLbl="parChTrans1D2" presStyleIdx="0" presStyleCnt="2"/>
      <dgm:spPr/>
      <dgm:t>
        <a:bodyPr/>
        <a:lstStyle/>
        <a:p>
          <a:endParaRPr lang="en-US"/>
        </a:p>
      </dgm:t>
    </dgm:pt>
    <dgm:pt modelId="{33DB53E4-9DB6-4AC6-AC6C-AB42C0128980}" type="pres">
      <dgm:prSet presAssocID="{3C7C0B80-62D7-4CBA-9F80-D981968498CB}" presName="connTx" presStyleLbl="parChTrans1D2" presStyleIdx="0" presStyleCnt="2"/>
      <dgm:spPr/>
      <dgm:t>
        <a:bodyPr/>
        <a:lstStyle/>
        <a:p>
          <a:endParaRPr lang="en-US"/>
        </a:p>
      </dgm:t>
    </dgm:pt>
    <dgm:pt modelId="{B0F2B725-46AE-4A52-AFEE-CDDF5B803812}" type="pres">
      <dgm:prSet presAssocID="{75C5BF9B-3788-4E64-A544-6897B648517A}" presName="node" presStyleLbl="node1" presStyleIdx="0" presStyleCnt="2" custScaleX="177092" custScaleY="168493" custRadScaleRad="76511" custRadScaleInc="-3869">
        <dgm:presLayoutVars>
          <dgm:bulletEnabled val="1"/>
        </dgm:presLayoutVars>
      </dgm:prSet>
      <dgm:spPr/>
      <dgm:t>
        <a:bodyPr/>
        <a:lstStyle/>
        <a:p>
          <a:endParaRPr lang="en-US"/>
        </a:p>
      </dgm:t>
    </dgm:pt>
    <dgm:pt modelId="{2C25494B-8CE6-4C64-B6CD-CE2B29FFFD1B}" type="pres">
      <dgm:prSet presAssocID="{26F99D46-3CE8-40AD-B01B-23FAB78A0EC7}" presName="Name9" presStyleLbl="parChTrans1D2" presStyleIdx="1" presStyleCnt="2"/>
      <dgm:spPr/>
      <dgm:t>
        <a:bodyPr/>
        <a:lstStyle/>
        <a:p>
          <a:endParaRPr lang="en-US"/>
        </a:p>
      </dgm:t>
    </dgm:pt>
    <dgm:pt modelId="{541C609A-5549-4274-BE5E-F9E289AE1ACE}" type="pres">
      <dgm:prSet presAssocID="{26F99D46-3CE8-40AD-B01B-23FAB78A0EC7}" presName="connTx" presStyleLbl="parChTrans1D2" presStyleIdx="1" presStyleCnt="2"/>
      <dgm:spPr/>
      <dgm:t>
        <a:bodyPr/>
        <a:lstStyle/>
        <a:p>
          <a:endParaRPr lang="en-US"/>
        </a:p>
      </dgm:t>
    </dgm:pt>
    <dgm:pt modelId="{A5A73D98-479C-4669-860B-4DC8A0EBCFB9}" type="pres">
      <dgm:prSet presAssocID="{26B86E17-7173-4B46-9E69-FD1143C8D720}" presName="node" presStyleLbl="node1" presStyleIdx="1" presStyleCnt="2" custScaleX="165774" custScaleY="159967" custRadScaleRad="131924" custRadScaleInc="-70037">
        <dgm:presLayoutVars>
          <dgm:bulletEnabled val="1"/>
        </dgm:presLayoutVars>
      </dgm:prSet>
      <dgm:spPr/>
      <dgm:t>
        <a:bodyPr/>
        <a:lstStyle/>
        <a:p>
          <a:endParaRPr lang="en-US"/>
        </a:p>
      </dgm:t>
    </dgm:pt>
  </dgm:ptLst>
  <dgm:cxnLst>
    <dgm:cxn modelId="{AB2BC53E-C56B-424A-A4BE-1F2E3D8E03B6}" type="presOf" srcId="{26F99D46-3CE8-40AD-B01B-23FAB78A0EC7}" destId="{541C609A-5549-4274-BE5E-F9E289AE1ACE}" srcOrd="1" destOrd="0" presId="urn:microsoft.com/office/officeart/2005/8/layout/radial1"/>
    <dgm:cxn modelId="{4D685211-F43B-493C-BD3E-773F5B4DCB76}" srcId="{F395A597-F273-45B1-A5BC-71EB81D92B3B}" destId="{F2E83847-4701-4F44-8A21-987B97EA6E20}" srcOrd="0" destOrd="0" parTransId="{F53DC6E6-2EB4-4686-B7EC-1157CC870C9A}" sibTransId="{C2D0E737-5A51-46EA-9C77-D440B2B033CA}"/>
    <dgm:cxn modelId="{DFF3D3F4-450E-4257-AFA4-01B95FD363CD}" type="presOf" srcId="{F395A597-F273-45B1-A5BC-71EB81D92B3B}" destId="{21C57A3B-5442-4944-80FC-5DAE4CB1DDFA}" srcOrd="0" destOrd="0" presId="urn:microsoft.com/office/officeart/2005/8/layout/radial1"/>
    <dgm:cxn modelId="{D2A310A8-8100-467F-8571-D00FD244F45C}" type="presOf" srcId="{75C5BF9B-3788-4E64-A544-6897B648517A}" destId="{B0F2B725-46AE-4A52-AFEE-CDDF5B803812}" srcOrd="0" destOrd="0" presId="urn:microsoft.com/office/officeart/2005/8/layout/radial1"/>
    <dgm:cxn modelId="{CE0B10FA-00D3-4572-9805-23A6A6839510}" srcId="{F2E83847-4701-4F44-8A21-987B97EA6E20}" destId="{75C5BF9B-3788-4E64-A544-6897B648517A}" srcOrd="0" destOrd="0" parTransId="{3C7C0B80-62D7-4CBA-9F80-D981968498CB}" sibTransId="{742259D9-8B79-468B-A5B3-1705F1D4382B}"/>
    <dgm:cxn modelId="{789B0BCF-9CA1-4461-BF87-526768131E96}" srcId="{F2E83847-4701-4F44-8A21-987B97EA6E20}" destId="{26B86E17-7173-4B46-9E69-FD1143C8D720}" srcOrd="1" destOrd="0" parTransId="{26F99D46-3CE8-40AD-B01B-23FAB78A0EC7}" sibTransId="{317864BB-5768-48A8-A9B3-41BC9D643973}"/>
    <dgm:cxn modelId="{9D5686D5-9F17-475D-B885-82D294E63080}" type="presOf" srcId="{3C7C0B80-62D7-4CBA-9F80-D981968498CB}" destId="{4B76B56C-13EE-49CB-8575-E3F1BE21ED60}" srcOrd="0" destOrd="0" presId="urn:microsoft.com/office/officeart/2005/8/layout/radial1"/>
    <dgm:cxn modelId="{15DEC195-C36B-4B91-9CA9-D78CA4681DC0}" srcId="{F395A597-F273-45B1-A5BC-71EB81D92B3B}" destId="{BE87EE3F-EDB9-4B24-83F7-BE26BC43DD28}" srcOrd="1" destOrd="0" parTransId="{33E34022-7AF0-4F7A-A4FD-46F761FC7673}" sibTransId="{340222B1-3EC2-4BC1-A08E-33E8E00645C0}"/>
    <dgm:cxn modelId="{5A4F9CDD-E097-4420-A848-1C6A479C5100}" type="presOf" srcId="{26B86E17-7173-4B46-9E69-FD1143C8D720}" destId="{A5A73D98-479C-4669-860B-4DC8A0EBCFB9}" srcOrd="0" destOrd="0" presId="urn:microsoft.com/office/officeart/2005/8/layout/radial1"/>
    <dgm:cxn modelId="{FDC5F039-B342-4D23-82AF-4B693F7C1F5B}" type="presOf" srcId="{F2E83847-4701-4F44-8A21-987B97EA6E20}" destId="{8AAC850B-6846-4949-9B00-1A1D99228E12}" srcOrd="0" destOrd="0" presId="urn:microsoft.com/office/officeart/2005/8/layout/radial1"/>
    <dgm:cxn modelId="{84203C30-B239-4FB9-A3DD-F27EBA57324D}" type="presOf" srcId="{3C7C0B80-62D7-4CBA-9F80-D981968498CB}" destId="{33DB53E4-9DB6-4AC6-AC6C-AB42C0128980}" srcOrd="1" destOrd="0" presId="urn:microsoft.com/office/officeart/2005/8/layout/radial1"/>
    <dgm:cxn modelId="{D3FA6818-B6DD-4115-9C76-20CDF6B80E67}" type="presOf" srcId="{26F99D46-3CE8-40AD-B01B-23FAB78A0EC7}" destId="{2C25494B-8CE6-4C64-B6CD-CE2B29FFFD1B}" srcOrd="0" destOrd="0" presId="urn:microsoft.com/office/officeart/2005/8/layout/radial1"/>
    <dgm:cxn modelId="{03D3BBAF-D40C-47DF-8B62-77AED64F74B6}" type="presParOf" srcId="{21C57A3B-5442-4944-80FC-5DAE4CB1DDFA}" destId="{8AAC850B-6846-4949-9B00-1A1D99228E12}" srcOrd="0" destOrd="0" presId="urn:microsoft.com/office/officeart/2005/8/layout/radial1"/>
    <dgm:cxn modelId="{B2E2F707-D47C-490F-9CC3-7470B6DF2DF4}" type="presParOf" srcId="{21C57A3B-5442-4944-80FC-5DAE4CB1DDFA}" destId="{4B76B56C-13EE-49CB-8575-E3F1BE21ED60}" srcOrd="1" destOrd="0" presId="urn:microsoft.com/office/officeart/2005/8/layout/radial1"/>
    <dgm:cxn modelId="{2EF80A7A-6FFE-45A6-B900-CABF2523D831}" type="presParOf" srcId="{4B76B56C-13EE-49CB-8575-E3F1BE21ED60}" destId="{33DB53E4-9DB6-4AC6-AC6C-AB42C0128980}" srcOrd="0" destOrd="0" presId="urn:microsoft.com/office/officeart/2005/8/layout/radial1"/>
    <dgm:cxn modelId="{E38B67CA-138F-40AA-9E7F-52BAD19B102A}" type="presParOf" srcId="{21C57A3B-5442-4944-80FC-5DAE4CB1DDFA}" destId="{B0F2B725-46AE-4A52-AFEE-CDDF5B803812}" srcOrd="2" destOrd="0" presId="urn:microsoft.com/office/officeart/2005/8/layout/radial1"/>
    <dgm:cxn modelId="{651CF187-CD53-4049-A1BA-7B7B1D86F2BF}" type="presParOf" srcId="{21C57A3B-5442-4944-80FC-5DAE4CB1DDFA}" destId="{2C25494B-8CE6-4C64-B6CD-CE2B29FFFD1B}" srcOrd="3" destOrd="0" presId="urn:microsoft.com/office/officeart/2005/8/layout/radial1"/>
    <dgm:cxn modelId="{975FEBE9-0F9C-4BC5-A742-1F31E0B38A55}" type="presParOf" srcId="{2C25494B-8CE6-4C64-B6CD-CE2B29FFFD1B}" destId="{541C609A-5549-4274-BE5E-F9E289AE1ACE}" srcOrd="0" destOrd="0" presId="urn:microsoft.com/office/officeart/2005/8/layout/radial1"/>
    <dgm:cxn modelId="{882C2BFF-EEE8-4CAD-A437-065692787E8D}" type="presParOf" srcId="{21C57A3B-5442-4944-80FC-5DAE4CB1DDFA}" destId="{A5A73D98-479C-4669-860B-4DC8A0EBCFB9}"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EE58-FB4B-41D9-90FA-0460FCB04F97}">
      <dsp:nvSpPr>
        <dsp:cNvPr id="0" name=""/>
        <dsp:cNvSpPr/>
      </dsp:nvSpPr>
      <dsp:spPr>
        <a:xfrm>
          <a:off x="0" y="99630"/>
          <a:ext cx="8222819" cy="1788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Cause and Effect</a:t>
          </a:r>
        </a:p>
      </dsp:txBody>
      <dsp:txXfrm>
        <a:off x="52391" y="152021"/>
        <a:ext cx="8118037" cy="1683983"/>
      </dsp:txXfrm>
    </dsp:sp>
    <dsp:sp modelId="{0CD7D19B-EB2D-417C-8412-8CD3036A6D5A}">
      <dsp:nvSpPr>
        <dsp:cNvPr id="0" name=""/>
        <dsp:cNvSpPr/>
      </dsp:nvSpPr>
      <dsp:spPr>
        <a:xfrm>
          <a:off x="11416" y="1951200"/>
          <a:ext cx="5389653" cy="124399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Patterns</a:t>
          </a:r>
        </a:p>
      </dsp:txBody>
      <dsp:txXfrm>
        <a:off x="47851" y="1987635"/>
        <a:ext cx="5316783" cy="1171126"/>
      </dsp:txXfrm>
    </dsp:sp>
    <dsp:sp modelId="{C0D1DAEA-9A30-4A26-8E81-B542FB150B08}">
      <dsp:nvSpPr>
        <dsp:cNvPr id="0" name=""/>
        <dsp:cNvSpPr/>
      </dsp:nvSpPr>
      <dsp:spPr>
        <a:xfrm>
          <a:off x="11416" y="3354291"/>
          <a:ext cx="2598813" cy="17887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Systems</a:t>
          </a:r>
        </a:p>
      </dsp:txBody>
      <dsp:txXfrm>
        <a:off x="63807" y="3406682"/>
        <a:ext cx="2494031" cy="1683983"/>
      </dsp:txXfrm>
    </dsp:sp>
    <dsp:sp modelId="{DC127406-0831-4B1E-97BC-66024555E977}">
      <dsp:nvSpPr>
        <dsp:cNvPr id="0" name=""/>
        <dsp:cNvSpPr/>
      </dsp:nvSpPr>
      <dsp:spPr>
        <a:xfrm>
          <a:off x="2719380" y="3354291"/>
          <a:ext cx="2681689" cy="67881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Scale</a:t>
          </a:r>
        </a:p>
      </dsp:txBody>
      <dsp:txXfrm>
        <a:off x="2739262" y="3374173"/>
        <a:ext cx="2641925" cy="639054"/>
      </dsp:txXfrm>
    </dsp:sp>
    <dsp:sp modelId="{853A76B0-DDE0-4058-8615-7394017D23DB}">
      <dsp:nvSpPr>
        <dsp:cNvPr id="0" name=""/>
        <dsp:cNvSpPr/>
      </dsp:nvSpPr>
      <dsp:spPr>
        <a:xfrm>
          <a:off x="2719380" y="4127595"/>
          <a:ext cx="2681689" cy="9494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Change and Stability</a:t>
          </a:r>
        </a:p>
      </dsp:txBody>
      <dsp:txXfrm>
        <a:off x="2747189" y="4155404"/>
        <a:ext cx="2626071" cy="893858"/>
      </dsp:txXfrm>
    </dsp:sp>
    <dsp:sp modelId="{51BE26B2-1103-480C-92AE-2C24A73A193D}">
      <dsp:nvSpPr>
        <dsp:cNvPr id="0" name=""/>
        <dsp:cNvSpPr/>
      </dsp:nvSpPr>
      <dsp:spPr>
        <a:xfrm>
          <a:off x="5638913" y="1951200"/>
          <a:ext cx="2559727" cy="127919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Structure and  Function </a:t>
          </a:r>
        </a:p>
      </dsp:txBody>
      <dsp:txXfrm>
        <a:off x="5676379" y="1988666"/>
        <a:ext cx="2484795" cy="1204267"/>
      </dsp:txXfrm>
    </dsp:sp>
    <dsp:sp modelId="{05A2C958-CAE1-4380-B7A6-BAD45808DB71}">
      <dsp:nvSpPr>
        <dsp:cNvPr id="0" name=""/>
        <dsp:cNvSpPr/>
      </dsp:nvSpPr>
      <dsp:spPr>
        <a:xfrm>
          <a:off x="5619370" y="3389494"/>
          <a:ext cx="2598813" cy="17887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Matter and Energy</a:t>
          </a:r>
        </a:p>
      </dsp:txBody>
      <dsp:txXfrm>
        <a:off x="5671761" y="3441885"/>
        <a:ext cx="2494031" cy="1683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C850B-6846-4949-9B00-1A1D99228E12}">
      <dsp:nvSpPr>
        <dsp:cNvPr id="0" name=""/>
        <dsp:cNvSpPr/>
      </dsp:nvSpPr>
      <dsp:spPr>
        <a:xfrm>
          <a:off x="111277" y="3302004"/>
          <a:ext cx="3317721" cy="317499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en-US" sz="3200" kern="1200" dirty="0" smtClean="0"/>
            <a:t>Systems</a:t>
          </a:r>
        </a:p>
        <a:p>
          <a:pPr lvl="0" algn="ctr" defTabSz="1422400">
            <a:lnSpc>
              <a:spcPct val="90000"/>
            </a:lnSpc>
            <a:spcBef>
              <a:spcPct val="0"/>
            </a:spcBef>
            <a:spcAft>
              <a:spcPct val="35000"/>
            </a:spcAft>
          </a:pPr>
          <a:r>
            <a:rPr lang="en-US" sz="2000" kern="1200" dirty="0" smtClean="0"/>
            <a:t>Scale</a:t>
          </a:r>
          <a:br>
            <a:rPr lang="en-US" sz="2000" kern="1200" dirty="0" smtClean="0"/>
          </a:br>
          <a:r>
            <a:rPr lang="en-US" sz="2000" kern="1200" dirty="0" smtClean="0"/>
            <a:t>Change and Stability</a:t>
          </a:r>
          <a:br>
            <a:rPr lang="en-US" sz="2000" kern="1200" dirty="0" smtClean="0"/>
          </a:br>
          <a:r>
            <a:rPr lang="en-US" sz="2000" kern="1200" dirty="0" smtClean="0"/>
            <a:t>Matter and Energy</a:t>
          </a:r>
        </a:p>
        <a:p>
          <a:pPr lvl="0" algn="ctr" defTabSz="1422400">
            <a:lnSpc>
              <a:spcPct val="90000"/>
            </a:lnSpc>
            <a:spcBef>
              <a:spcPct val="0"/>
            </a:spcBef>
            <a:spcAft>
              <a:spcPct val="35000"/>
            </a:spcAft>
          </a:pPr>
          <a:endParaRPr lang="en-US" sz="1400" kern="1200" dirty="0" smtClean="0"/>
        </a:p>
        <a:p>
          <a:pPr lvl="0" algn="ctr" defTabSz="1422400">
            <a:lnSpc>
              <a:spcPct val="90000"/>
            </a:lnSpc>
            <a:spcBef>
              <a:spcPct val="0"/>
            </a:spcBef>
            <a:spcAft>
              <a:spcPct val="35000"/>
            </a:spcAft>
          </a:pPr>
          <a:endParaRPr lang="en-US" sz="1400" kern="1200" dirty="0"/>
        </a:p>
      </dsp:txBody>
      <dsp:txXfrm>
        <a:off x="597146" y="3766972"/>
        <a:ext cx="2345983" cy="2245063"/>
      </dsp:txXfrm>
    </dsp:sp>
    <dsp:sp modelId="{4B76B56C-13EE-49CB-8575-E3F1BE21ED60}">
      <dsp:nvSpPr>
        <dsp:cNvPr id="0" name=""/>
        <dsp:cNvSpPr/>
      </dsp:nvSpPr>
      <dsp:spPr>
        <a:xfrm rot="18534359">
          <a:off x="2582790" y="3193687"/>
          <a:ext cx="1082636" cy="36364"/>
        </a:xfrm>
        <a:custGeom>
          <a:avLst/>
          <a:gdLst/>
          <a:ahLst/>
          <a:cxnLst/>
          <a:rect l="0" t="0" r="0" b="0"/>
          <a:pathLst>
            <a:path>
              <a:moveTo>
                <a:pt x="0" y="18182"/>
              </a:moveTo>
              <a:lnTo>
                <a:pt x="1082636" y="18182"/>
              </a:lnTo>
            </a:path>
          </a:pathLst>
        </a:custGeom>
        <a:noFill/>
        <a:ln w="25400"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7042" y="3184803"/>
        <a:ext cx="54131" cy="54131"/>
      </dsp:txXfrm>
    </dsp:sp>
    <dsp:sp modelId="{B0F2B725-46AE-4A52-AFEE-CDDF5B803812}">
      <dsp:nvSpPr>
        <dsp:cNvPr id="0" name=""/>
        <dsp:cNvSpPr/>
      </dsp:nvSpPr>
      <dsp:spPr>
        <a:xfrm>
          <a:off x="2824582" y="-2"/>
          <a:ext cx="3271410" cy="3112561"/>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Causality </a:t>
          </a:r>
          <a:r>
            <a:rPr lang="en-US" sz="2800" kern="1200" dirty="0" smtClean="0"/>
            <a:t/>
          </a:r>
          <a:br>
            <a:rPr lang="en-US" sz="2800" kern="1200" dirty="0" smtClean="0"/>
          </a:br>
          <a:r>
            <a:rPr lang="en-US" sz="2000" kern="1200" dirty="0" smtClean="0"/>
            <a:t>Cause and Effect</a:t>
          </a:r>
        </a:p>
        <a:p>
          <a:pPr lvl="0" algn="ctr" defTabSz="1422400">
            <a:lnSpc>
              <a:spcPct val="90000"/>
            </a:lnSpc>
            <a:spcBef>
              <a:spcPct val="0"/>
            </a:spcBef>
            <a:spcAft>
              <a:spcPct val="35000"/>
            </a:spcAft>
          </a:pPr>
          <a:r>
            <a:rPr lang="en-US" sz="2000" kern="1200" dirty="0" smtClean="0"/>
            <a:t>Structure and Function </a:t>
          </a:r>
        </a:p>
      </dsp:txBody>
      <dsp:txXfrm>
        <a:off x="3303669" y="455822"/>
        <a:ext cx="2313236" cy="2200913"/>
      </dsp:txXfrm>
    </dsp:sp>
    <dsp:sp modelId="{2C25494B-8CE6-4C64-B6CD-CE2B29FFFD1B}">
      <dsp:nvSpPr>
        <dsp:cNvPr id="0" name=""/>
        <dsp:cNvSpPr/>
      </dsp:nvSpPr>
      <dsp:spPr>
        <a:xfrm rot="21563851">
          <a:off x="3428832" y="4841057"/>
          <a:ext cx="2438731" cy="36364"/>
        </a:xfrm>
        <a:custGeom>
          <a:avLst/>
          <a:gdLst/>
          <a:ahLst/>
          <a:cxnLst/>
          <a:rect l="0" t="0" r="0" b="0"/>
          <a:pathLst>
            <a:path>
              <a:moveTo>
                <a:pt x="0" y="18182"/>
              </a:moveTo>
              <a:lnTo>
                <a:pt x="2438731" y="18182"/>
              </a:lnTo>
            </a:path>
          </a:pathLst>
        </a:custGeom>
        <a:noFill/>
        <a:ln w="25400"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587229" y="4798271"/>
        <a:ext cx="121936" cy="121936"/>
      </dsp:txXfrm>
    </dsp:sp>
    <dsp:sp modelId="{A5A73D98-479C-4669-860B-4DC8A0EBCFB9}">
      <dsp:nvSpPr>
        <dsp:cNvPr id="0" name=""/>
        <dsp:cNvSpPr/>
      </dsp:nvSpPr>
      <dsp:spPr>
        <a:xfrm>
          <a:off x="5867405" y="3352786"/>
          <a:ext cx="3062333" cy="295506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Patterns</a:t>
          </a:r>
          <a:endParaRPr lang="en-US" sz="3200" kern="1200" dirty="0"/>
        </a:p>
      </dsp:txBody>
      <dsp:txXfrm>
        <a:off x="6315873" y="3785545"/>
        <a:ext cx="2165397" cy="20895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6A47FDBC-C1E2-4FCC-BC8D-A0B3B19B0C32}" type="datetimeFigureOut">
              <a:rPr lang="en-US" smtClean="0"/>
              <a:t>10/31/2012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837C0189-1B76-4208-8767-938E37AA3150}" type="slidenum">
              <a:rPr lang="en-US" smtClean="0"/>
              <a:t>‹#›</a:t>
            </a:fld>
            <a:endParaRPr lang="en-US"/>
          </a:p>
        </p:txBody>
      </p:sp>
    </p:spTree>
    <p:extLst>
      <p:ext uri="{BB962C8B-B14F-4D97-AF65-F5344CB8AC3E}">
        <p14:creationId xmlns:p14="http://schemas.microsoft.com/office/powerpoint/2010/main" val="203010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8EEE67D1-AE2C-4B19-BD2E-9A61996886F1}" type="datetimeFigureOut">
              <a:rPr lang="en-US"/>
              <a:pPr>
                <a:defRPr/>
              </a:pPr>
              <a:t>10/31/2012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254850B-8A44-482C-8C0E-79402D22AA14}" type="slidenum">
              <a:rPr lang="en-US"/>
              <a:pPr>
                <a:defRPr/>
              </a:pPr>
              <a:t>‹#›</a:t>
            </a:fld>
            <a:endParaRPr lang="en-US"/>
          </a:p>
        </p:txBody>
      </p:sp>
    </p:spTree>
    <p:extLst>
      <p:ext uri="{BB962C8B-B14F-4D97-AF65-F5344CB8AC3E}">
        <p14:creationId xmlns:p14="http://schemas.microsoft.com/office/powerpoint/2010/main" val="2997980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3M’s interest in science</a:t>
            </a:r>
            <a:r>
              <a:rPr lang="en-US" baseline="0" dirty="0" smtClean="0"/>
              <a:t> education,  fit with 3M’s mission of innovation,  Programs 3M supports</a:t>
            </a:r>
          </a:p>
          <a:p>
            <a:endParaRPr lang="en-US" baseline="0" dirty="0" smtClean="0"/>
          </a:p>
          <a:p>
            <a:r>
              <a:rPr lang="en-US" baseline="0" dirty="0" smtClean="0"/>
              <a:t>Beth:  Thank 3M Support MDE provides to schools and teachers for improving learning (could build off mission statement)</a:t>
            </a:r>
          </a:p>
          <a:p>
            <a:r>
              <a:rPr lang="en-US" baseline="0" dirty="0" smtClean="0"/>
              <a:t>- Standards</a:t>
            </a:r>
          </a:p>
          <a:p>
            <a:pPr marL="0" indent="0">
              <a:buFontTx/>
              <a:buNone/>
            </a:pPr>
            <a:r>
              <a:rPr lang="en-US" baseline="0" dirty="0" smtClean="0"/>
              <a:t>- Best Practices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2</a:t>
            </a:fld>
            <a:endParaRPr lang="en-US"/>
          </a:p>
        </p:txBody>
      </p:sp>
    </p:spTree>
    <p:extLst>
      <p:ext uri="{BB962C8B-B14F-4D97-AF65-F5344CB8AC3E}">
        <p14:creationId xmlns:p14="http://schemas.microsoft.com/office/powerpoint/2010/main" val="310216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practices in isolation from the content</a:t>
            </a:r>
            <a:r>
              <a:rPr lang="en-US" baseline="0" dirty="0" smtClean="0"/>
              <a:t> provides little meaning to these practices. Research has clearly shown that students effectively learn content through engaging in/in conjunction with learning practices.</a:t>
            </a:r>
          </a:p>
          <a:p>
            <a:pPr defTabSz="931723">
              <a:defRPr/>
            </a:pPr>
            <a:r>
              <a:rPr lang="en-US" sz="2000" dirty="0"/>
              <a:t/>
            </a:r>
            <a:br>
              <a:rPr lang="en-US" sz="2000" dirty="0"/>
            </a:br>
            <a:r>
              <a:rPr lang="en-US" dirty="0" smtClean="0"/>
              <a:t>The focus in the Framework is on important practices, such as modeling, developing explanations, and engaging in critique and evaluation (argumentation), that have too often been underemphasized in the context of science education.  Students engage in argumentation from evidence to understand the science reasoning and empirical evidence to support explanations.</a:t>
            </a:r>
          </a:p>
          <a:p>
            <a:endParaRPr lang="en-US" b="1" dirty="0"/>
          </a:p>
        </p:txBody>
      </p:sp>
      <p:sp>
        <p:nvSpPr>
          <p:cNvPr id="4" name="Slide Number Placeholder 3"/>
          <p:cNvSpPr>
            <a:spLocks noGrp="1"/>
          </p:cNvSpPr>
          <p:nvPr>
            <p:ph type="sldNum" sz="quarter" idx="10"/>
          </p:nvPr>
        </p:nvSpPr>
        <p:spPr/>
        <p:txBody>
          <a:bodyPr/>
          <a:lstStyle/>
          <a:p>
            <a:fld id="{FACBC071-A6EE-49C2-B1E0-6D8E00525F7C}"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Evidence is the underlying tenet for science and the central unifying idea of the practices. </a:t>
            </a:r>
          </a:p>
          <a:p>
            <a:pPr defTabSz="931774" fontAlgn="auto">
              <a:spcBef>
                <a:spcPts val="0"/>
              </a:spcBef>
              <a:spcAft>
                <a:spcPts val="0"/>
              </a:spcAft>
              <a:defRPr/>
            </a:pPr>
            <a:r>
              <a:rPr lang="en-US" dirty="0" smtClean="0"/>
              <a:t>Highlight that</a:t>
            </a:r>
            <a:r>
              <a:rPr lang="en-US" baseline="0" dirty="0" smtClean="0"/>
              <a:t> both attend to evidence as a way of knowing. There are other ways of knowing (emotional, cultural, perceptual), but science and engineering share this attention to and value of empirical evidence.</a:t>
            </a:r>
            <a:endParaRPr lang="en-US" dirty="0" smtClean="0"/>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3F1E973E-2F57-43C8-9570-75F2ADABCB8D}" type="slidenum">
              <a:rPr lang="en-US" smtClean="0"/>
              <a:pPr/>
              <a:t>13</a:t>
            </a:fld>
            <a:endParaRPr lang="en-US" dirty="0"/>
          </a:p>
        </p:txBody>
      </p:sp>
    </p:spTree>
    <p:extLst>
      <p:ext uri="{BB962C8B-B14F-4D97-AF65-F5344CB8AC3E}">
        <p14:creationId xmlns:p14="http://schemas.microsoft.com/office/powerpoint/2010/main" val="83935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The red text is where the emphasis lies.  Do not read the page,</a:t>
            </a:r>
            <a:r>
              <a:rPr lang="en-US" b="1" baseline="0" dirty="0" smtClean="0">
                <a:solidFill>
                  <a:srgbClr val="FF0000"/>
                </a:solidFill>
              </a:rPr>
              <a:t> but focus on the three pieces of text in red. </a:t>
            </a:r>
          </a:p>
          <a:p>
            <a:r>
              <a:rPr lang="en-US" dirty="0" smtClean="0"/>
              <a:t>The practices</a:t>
            </a:r>
            <a:r>
              <a:rPr lang="en-US" baseline="0" dirty="0" smtClean="0"/>
              <a:t> taken in</a:t>
            </a:r>
            <a:r>
              <a:rPr lang="en-US" dirty="0" smtClean="0"/>
              <a:t> isolation from the Core</a:t>
            </a:r>
            <a:r>
              <a:rPr lang="en-US" baseline="0" dirty="0" smtClean="0"/>
              <a:t> ideas and Crosscutting concepts have little meaning; these concepts work together.</a:t>
            </a:r>
          </a:p>
          <a:p>
            <a:endParaRPr lang="en-US" b="1" dirty="0"/>
          </a:p>
        </p:txBody>
      </p:sp>
      <p:sp>
        <p:nvSpPr>
          <p:cNvPr id="4" name="Slide Number Placeholder 3"/>
          <p:cNvSpPr>
            <a:spLocks noGrp="1"/>
          </p:cNvSpPr>
          <p:nvPr>
            <p:ph type="sldNum" sz="quarter" idx="10"/>
          </p:nvPr>
        </p:nvSpPr>
        <p:spPr/>
        <p:txBody>
          <a:bodyPr/>
          <a:lstStyle/>
          <a:p>
            <a:fld id="{FACBC071-A6EE-49C2-B1E0-6D8E00525F7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Transitions to</a:t>
            </a:r>
            <a:r>
              <a:rPr lang="en-US" b="1" baseline="0" dirty="0" smtClean="0"/>
              <a:t> the first dimensions.  </a:t>
            </a:r>
            <a:r>
              <a:rPr lang="en-US" baseline="0" dirty="0" smtClean="0"/>
              <a:t>We will be doing some activities to support thinking about how these ideas will look in the classroom and to consider deeper implications for the changes. </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role of evidence is essential to science.  There are</a:t>
            </a:r>
            <a:r>
              <a:rPr lang="en-US" baseline="0" dirty="0" smtClean="0"/>
              <a:t> many ways of knowing, science is a way of knowing that is predicated on evidence.  Other ways of knowing use emotion, the arts or faith, religions as ways of knowing.  Science just happens to be a very powerful and reliable way of knowing where replication is required in science. </a:t>
            </a:r>
          </a:p>
          <a:p>
            <a:endParaRPr lang="en-US" baseline="0" dirty="0" smtClean="0"/>
          </a:p>
          <a:p>
            <a:r>
              <a:rPr lang="en-US" baseline="0" dirty="0" smtClean="0"/>
              <a:t>Science is not a democratic process, we do not vote on science, it is determined by evidence.  </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will take about</a:t>
            </a:r>
            <a:r>
              <a:rPr lang="en-US" baseline="0" dirty="0" smtClean="0"/>
              <a:t> 25 minutes.  The purpose is to model instruction that targets using evidence to support explanations</a:t>
            </a:r>
          </a:p>
          <a:p>
            <a:pPr eaLnBrk="1" hangingPunct="1">
              <a:buFont typeface="Arial" pitchFamily="34" charset="0"/>
              <a:buChar char="•"/>
            </a:pPr>
            <a:r>
              <a:rPr lang="en-US" baseline="0" dirty="0" smtClean="0"/>
              <a:t> Use Talk and Argument to make thinking visible. </a:t>
            </a:r>
          </a:p>
          <a:p>
            <a:pPr eaLnBrk="1" hangingPunct="1">
              <a:buFont typeface="Arial" pitchFamily="34" charset="0"/>
              <a:buChar char="•"/>
            </a:pPr>
            <a:r>
              <a:rPr lang="en-US" baseline="0" dirty="0" smtClean="0"/>
              <a:t> Focus on evidence to support explanations. </a:t>
            </a:r>
          </a:p>
          <a:p>
            <a:pPr eaLnBrk="1" hangingPunct="1">
              <a:buFont typeface="Arial" pitchFamily="34" charset="0"/>
              <a:buChar char="•"/>
            </a:pPr>
            <a:r>
              <a:rPr lang="en-US" baseline="0" dirty="0" smtClean="0"/>
              <a:t> Some will Google explanations, but these will not include evidence to support the explanations. </a:t>
            </a:r>
          </a:p>
          <a:p>
            <a:pPr eaLnBrk="1" hangingPunct="1">
              <a:buFont typeface="Arial" pitchFamily="34" charset="0"/>
              <a:buChar char="•"/>
            </a:pPr>
            <a:r>
              <a:rPr lang="en-US" baseline="0" dirty="0" smtClean="0"/>
              <a:t> MATERIALS</a:t>
            </a:r>
          </a:p>
          <a:p>
            <a:pPr lvl="1" eaLnBrk="1" hangingPunct="1">
              <a:buFont typeface="Arial" pitchFamily="34" charset="0"/>
              <a:buChar char="•"/>
            </a:pPr>
            <a:r>
              <a:rPr lang="en-US" baseline="0" dirty="0" smtClean="0"/>
              <a:t> Plastic tubs or basins to catch spills</a:t>
            </a:r>
          </a:p>
          <a:p>
            <a:pPr lvl="1" eaLnBrk="1" hangingPunct="1">
              <a:buFont typeface="Arial" pitchFamily="34" charset="0"/>
              <a:buChar char="•"/>
            </a:pPr>
            <a:r>
              <a:rPr lang="en-US" baseline="0" dirty="0" smtClean="0"/>
              <a:t> Bucket or pitcher of water</a:t>
            </a:r>
          </a:p>
          <a:p>
            <a:pPr lvl="1" eaLnBrk="1" hangingPunct="1">
              <a:buFont typeface="Arial" pitchFamily="34" charset="0"/>
              <a:buChar char="•"/>
            </a:pPr>
            <a:r>
              <a:rPr lang="en-US" baseline="0" dirty="0" smtClean="0"/>
              <a:t> Plastic cups of various sizes</a:t>
            </a:r>
          </a:p>
          <a:p>
            <a:pPr lvl="1" eaLnBrk="1" hangingPunct="1">
              <a:buFont typeface="Arial" pitchFamily="34" charset="0"/>
              <a:buChar char="•"/>
            </a:pPr>
            <a:r>
              <a:rPr lang="en-US" baseline="0" dirty="0" smtClean="0"/>
              <a:t> Plastic Tubes of ¼ to ½ inch in diameter and of various lengths (10 cm to 50 cm)</a:t>
            </a:r>
          </a:p>
          <a:p>
            <a:pPr lvl="1" eaLnBrk="1" hangingPunct="1">
              <a:buFont typeface="Arial" pitchFamily="34" charset="0"/>
              <a:buChar char="•"/>
            </a:pPr>
            <a:r>
              <a:rPr lang="en-US" baseline="0" dirty="0" smtClean="0"/>
              <a:t> Measuring cups or other measuring devices</a:t>
            </a:r>
          </a:p>
          <a:p>
            <a:pPr lvl="1" eaLnBrk="1" hangingPunct="1">
              <a:buFont typeface="Arial" pitchFamily="34" charset="0"/>
              <a:buChar char="•"/>
            </a:pPr>
            <a:endParaRPr lang="en-US" baseline="0" dirty="0" smtClean="0"/>
          </a:p>
          <a:p>
            <a:pPr eaLnBrk="1" hangingPunct="1"/>
            <a:r>
              <a:rPr lang="en-US" baseline="0" dirty="0" smtClean="0"/>
              <a:t>The discussion that follows the activity is key to this activity.  Making thinking visible is key to doing this.  Extend thinking through all of the strategies on page 91 of the book </a:t>
            </a:r>
            <a:r>
              <a:rPr lang="en-US" i="1" u="sng" baseline="0" dirty="0" smtClean="0"/>
              <a:t>Ready, Set Science. </a:t>
            </a:r>
          </a:p>
          <a:p>
            <a:pPr eaLnBrk="1" hangingPunct="1"/>
            <a:r>
              <a:rPr lang="en-US" baseline="0" dirty="0" smtClean="0"/>
              <a:t>Using evidence to support explanations in the discussion supports argument as a science practice.  Be sure to travel around the room to listen into discussions to prepare for the discussion.  Two general hypothesis generally emerge (cohesion of water and air pressure).  Force the discussion toward providing evidence.  The key is what evidence is used to explain. </a:t>
            </a:r>
          </a:p>
          <a:p>
            <a:pPr eaLnBrk="1" hangingPunct="1"/>
            <a:endParaRPr lang="en-US" baseline="0" dirty="0" smtClean="0"/>
          </a:p>
          <a:p>
            <a:pPr eaLnBrk="1" hangingPunct="1"/>
            <a:r>
              <a:rPr lang="en-US" baseline="0" dirty="0" smtClean="0"/>
              <a:t>The investigation as groups will require 15 minutes, the individual portion 5 minutes.</a:t>
            </a:r>
          </a:p>
          <a:p>
            <a:pPr eaLnBrk="1" hangingPunct="1"/>
            <a:r>
              <a:rPr lang="en-US" baseline="0" dirty="0" smtClean="0"/>
              <a:t>The Talk and Argument portion of this lesson should take about 15 minutes.  Begin by having a few read their explanations. </a:t>
            </a:r>
          </a:p>
          <a:p>
            <a:pPr eaLnBrk="1" hangingPunct="1"/>
            <a:r>
              <a:rPr lang="en-US" baseline="0" dirty="0" smtClean="0"/>
              <a:t>Do not confirm, but extend thinking.  This is a good activity to have before the first break.</a:t>
            </a:r>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defRPr/>
            </a:pPr>
            <a:fld id="{5F90F1E7-5D9A-413E-9E96-2B310AD9B2BD}" type="slidenum">
              <a:rPr lang="en-US" smtClean="0"/>
              <a:pPr eaLnBrk="1" hangingPunct="1">
                <a:defRPr/>
              </a:pPr>
              <a:t>17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Thinking about the investigation of the siphon</a:t>
            </a:r>
            <a:r>
              <a:rPr lang="en-US" baseline="0" dirty="0" smtClean="0"/>
              <a:t> in a classroom.  What is the role of each of the actors?</a:t>
            </a:r>
          </a:p>
          <a:p>
            <a:r>
              <a:rPr lang="en-US" dirty="0" smtClean="0"/>
              <a:t>Investigation</a:t>
            </a:r>
            <a:r>
              <a:rPr lang="en-US" baseline="0" dirty="0" smtClean="0"/>
              <a:t> to develop evidence to…</a:t>
            </a:r>
          </a:p>
          <a:p>
            <a:r>
              <a:rPr lang="en-US" baseline="0" dirty="0" smtClean="0"/>
              <a:t>Supporting explanation to…</a:t>
            </a:r>
          </a:p>
          <a:p>
            <a:r>
              <a:rPr lang="en-US" baseline="0" dirty="0" smtClean="0"/>
              <a:t>Engage in argument from evidence</a:t>
            </a:r>
          </a:p>
          <a:p>
            <a:r>
              <a:rPr lang="en-US" baseline="0" dirty="0" smtClean="0"/>
              <a:t>Evaluating and Communicating information and findings.</a:t>
            </a:r>
          </a:p>
          <a:p>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like an earlier slide but now there is an emphasis on the engineering connections.  The 8 practices of  science and engineering should not be taken as discrete.  They happen together or in conjunction.  They are not a sequence that is followed in a stepwise manner, rather as set of practices that students should engage in as science. </a:t>
            </a:r>
          </a:p>
          <a:p>
            <a:endParaRPr lang="en-US" baseline="0" dirty="0" smtClean="0"/>
          </a:p>
          <a:p>
            <a:r>
              <a:rPr lang="en-US" baseline="0" dirty="0" smtClean="0"/>
              <a:t>Need to discuss the science and engineering parts on 1 and 6  -- Science and engineering practices are very similar (hence the NRC talks about them together using the same language) except for their differences in purpose (#1) and products (#6). But even in those practices science and engineering are about understanding the world (natural vs. designed) and attending to evidence as a way of knowing (to explain and to craft solutions).</a:t>
            </a:r>
          </a:p>
          <a:p>
            <a:r>
              <a:rPr lang="en-US" baseline="0" dirty="0" smtClean="0"/>
              <a:t>The discussion should connect back to the activity.  Discuss the role of evidence in explanation.  Move the discussion toward how these practices are connected to one another. </a:t>
            </a:r>
          </a:p>
        </p:txBody>
      </p:sp>
      <p:sp>
        <p:nvSpPr>
          <p:cNvPr id="4" name="Slide Number Placeholder 3"/>
          <p:cNvSpPr>
            <a:spLocks noGrp="1"/>
          </p:cNvSpPr>
          <p:nvPr>
            <p:ph type="sldNum" sz="quarter" idx="10"/>
          </p:nvPr>
        </p:nvSpPr>
        <p:spPr/>
        <p:txBody>
          <a:bodyPr/>
          <a:lstStyle/>
          <a:p>
            <a:fld id="{FACBC071-A6EE-49C2-B1E0-6D8E00525F7C}"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Engineering</a:t>
            </a:r>
            <a:r>
              <a:rPr lang="en-US" baseline="0" dirty="0" smtClean="0"/>
              <a:t> Practices are generally a new concept for many states or have been used in very different ways on other states.  This should focus on the Framework descriptions of Engineering Practices.</a:t>
            </a:r>
          </a:p>
          <a:p>
            <a:endParaRPr lang="en-US" baseline="0" dirty="0" smtClean="0"/>
          </a:p>
          <a:p>
            <a:r>
              <a:rPr lang="en-US" dirty="0"/>
              <a:t>The inclusion of core ideas related to engineering, technology, and applications of science reflects an increasing emphasis at the national level on considering connections between science, technology, engineering, and mathematics. It is also informed by a recent report from the NRC on engineering education in K-12, which highlights the linkages—which go both ways—between learning science and learning engineering. Just as new science enables or sometimes demands new technologies, new technologies enable new scientific investigations, allowing scientists to probe realms and handle quantities of data previously inaccessible to them.</a:t>
            </a:r>
          </a:p>
        </p:txBody>
      </p:sp>
      <p:sp>
        <p:nvSpPr>
          <p:cNvPr id="4" name="Slide Number Placeholder 3"/>
          <p:cNvSpPr>
            <a:spLocks noGrp="1"/>
          </p:cNvSpPr>
          <p:nvPr>
            <p:ph type="sldNum" sz="quarter" idx="10"/>
          </p:nvPr>
        </p:nvSpPr>
        <p:spPr/>
        <p:txBody>
          <a:bodyPr/>
          <a:lstStyle/>
          <a:p>
            <a:fld id="{70510C0A-6509-4A44-8E8A-B89B912F539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impossible to do engineering today without applying science in the process, and, in many areas of science, designing and building new experiments require scientists to engage in engineering practices.</a:t>
            </a:r>
          </a:p>
          <a:p>
            <a:endParaRPr lang="en-US" dirty="0" smtClean="0"/>
          </a:p>
        </p:txBody>
      </p:sp>
      <p:sp>
        <p:nvSpPr>
          <p:cNvPr id="4" name="Slide Number Placeholder 3"/>
          <p:cNvSpPr>
            <a:spLocks noGrp="1"/>
          </p:cNvSpPr>
          <p:nvPr>
            <p:ph type="sldNum" sz="quarter" idx="10"/>
          </p:nvPr>
        </p:nvSpPr>
        <p:spPr/>
        <p:txBody>
          <a:bodyPr/>
          <a:lstStyle/>
          <a:p>
            <a:fld id="{70510C0A-6509-4A44-8E8A-B89B912F539F}"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Thank</a:t>
            </a:r>
            <a:r>
              <a:rPr lang="en-US" baseline="0" dirty="0" smtClean="0"/>
              <a:t> you for coming and fitting this event into your Halloween plans.  This was the only day available on 3M’s schedule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Exciting time for science and engineering education – culmination of years of science education research and thinking.  You are a most importance audience, because you carry the message to teachers and future teachers.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Who is in the audience? – District leaders – science, higher Education Faculty,</a:t>
            </a:r>
            <a:r>
              <a:rPr lang="en-US" baseline="0" dirty="0" smtClean="0"/>
              <a:t> Professional Development providers (include informal </a:t>
            </a:r>
            <a:r>
              <a:rPr lang="en-US" baseline="0" dirty="0" err="1" smtClean="0"/>
              <a:t>ed</a:t>
            </a:r>
            <a:r>
              <a:rPr lang="en-US" baseline="0" dirty="0" smtClean="0"/>
              <a:t>) Teachers</a:t>
            </a:r>
            <a:endParaRPr lang="en-US" dirty="0" smtClean="0"/>
          </a:p>
          <a:p>
            <a:endParaRPr lang="en-US" dirty="0" smtClean="0"/>
          </a:p>
          <a:p>
            <a:r>
              <a:rPr lang="en-US" dirty="0" smtClean="0"/>
              <a:t>Go through Agenda – point out presenters  (resources during the day),  </a:t>
            </a:r>
          </a:p>
          <a:p>
            <a:endParaRPr lang="en-US" dirty="0" smtClean="0"/>
          </a:p>
          <a:p>
            <a:r>
              <a:rPr lang="en-US" dirty="0" smtClean="0"/>
              <a:t>Slides will be available for on</a:t>
            </a:r>
            <a:r>
              <a:rPr lang="en-US" baseline="0" dirty="0" smtClean="0"/>
              <a:t> a website we will announce later</a:t>
            </a:r>
          </a:p>
          <a:p>
            <a:r>
              <a:rPr lang="en-US" baseline="0" dirty="0" smtClean="0"/>
              <a:t>Video recording for educational use – such as online PD.  If you would be excluded from the video talk to Doug</a:t>
            </a:r>
            <a:endParaRPr lang="en-US" dirty="0" smtClean="0"/>
          </a:p>
          <a:p>
            <a:endParaRPr lang="en-US" dirty="0" smtClean="0"/>
          </a:p>
          <a:p>
            <a:r>
              <a:rPr lang="en-US" dirty="0" smtClean="0"/>
              <a:t>Parking</a:t>
            </a:r>
            <a:r>
              <a:rPr lang="en-US" baseline="0" dirty="0" smtClean="0"/>
              <a:t> lot for questions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3</a:t>
            </a:fld>
            <a:endParaRPr lang="en-US"/>
          </a:p>
        </p:txBody>
      </p:sp>
    </p:spTree>
    <p:extLst>
      <p:ext uri="{BB962C8B-B14F-4D97-AF65-F5344CB8AC3E}">
        <p14:creationId xmlns:p14="http://schemas.microsoft.com/office/powerpoint/2010/main" val="78112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Engineering</a:t>
            </a:r>
            <a:r>
              <a:rPr lang="en-US" baseline="0" dirty="0" smtClean="0"/>
              <a:t> Practices are generally a new concept for many states or have been used in very different ways on other states.  This should focus on the Framework descriptions of Engineering Practices, particularly engineering design.</a:t>
            </a:r>
          </a:p>
          <a:p>
            <a:endParaRPr lang="en-US" baseline="0" dirty="0" smtClean="0"/>
          </a:p>
          <a:p>
            <a:r>
              <a:rPr lang="en-US" dirty="0" smtClean="0"/>
              <a:t>The inclusion of core ideas related to engineering, technology, and applications of science reflects an increasing emphasis at the national level on considering connections between science, technology, engineering, and mathematics. It is also informed by a recent report from the NRC on engineering education in K-12, which highlights the linkages—which go both ways—between learning science and learning engineering. Just as new science enables or sometimes demands new technologies, new technologies enable new scientific investigations, allowing scientists to probe realms and handle quantities of data previously inaccessible to them.</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might be better visualized with a table comparing science and engineering (next slide).</a:t>
            </a:r>
          </a:p>
          <a:p>
            <a:r>
              <a:rPr lang="en-US" baseline="0" dirty="0" smtClean="0"/>
              <a:t>Engineering design is not trial and error but a process, just like scientific inquiry.</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914712" y="4416426"/>
            <a:ext cx="5028579" cy="4183063"/>
          </a:xfrm>
          <a:noFill/>
          <a:ln/>
        </p:spPr>
        <p:txBody>
          <a:bodyPr/>
          <a:lstStyle/>
          <a:p>
            <a:r>
              <a:rPr lang="en-US" dirty="0" smtClean="0">
                <a:latin typeface="Arial" charset="0"/>
              </a:rPr>
              <a:t>When we compare these practices there are clear places where</a:t>
            </a:r>
            <a:r>
              <a:rPr lang="en-US" baseline="0" dirty="0" smtClean="0">
                <a:latin typeface="Arial" charset="0"/>
              </a:rPr>
              <a:t> engineering differs from science (purpose and product), but each are closely related and build upon one another.</a:t>
            </a:r>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NOW reflect on the Science and</a:t>
            </a:r>
            <a:r>
              <a:rPr lang="en-US" b="1" baseline="0" dirty="0" smtClean="0"/>
              <a:t> Engineering Practices from the Think Pair Share and consider changes in your paradigms for science and engineering.  </a:t>
            </a:r>
            <a:r>
              <a:rPr lang="en-US" dirty="0" smtClean="0"/>
              <a:t>The role of evidence is essential to science.  There are</a:t>
            </a:r>
            <a:r>
              <a:rPr lang="en-US" baseline="0" dirty="0" smtClean="0"/>
              <a:t> many ways of knowing, science is a way of knowing that is predicated on evidence.  Other ways of knowing use emotion, the arts or faith, religions as ways of knowing.  Science just happens to be a very powerful and reliable way of knowing where replication is required in science. </a:t>
            </a:r>
          </a:p>
          <a:p>
            <a:endParaRPr lang="en-US" baseline="0" dirty="0" smtClean="0"/>
          </a:p>
          <a:p>
            <a:r>
              <a:rPr lang="en-US" baseline="0" dirty="0" smtClean="0"/>
              <a:t>Science is not a democratic process, we do not vote on science, it is determined by evidence.  </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26</a:t>
            </a:fld>
            <a:endParaRPr lang="en-US"/>
          </a:p>
        </p:txBody>
      </p:sp>
    </p:spTree>
    <p:extLst>
      <p:ext uri="{BB962C8B-B14F-4D97-AF65-F5344CB8AC3E}">
        <p14:creationId xmlns:p14="http://schemas.microsoft.com/office/powerpoint/2010/main" val="289413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theme – good science learning consists of 3 dimensions.  They should come together in to coherent</a:t>
            </a:r>
            <a:r>
              <a:rPr lang="en-US" baseline="0" dirty="0" smtClean="0"/>
              <a:t> and meaningful way, both for the student and the teacher. but they should be integrated in instruction and assessment</a:t>
            </a:r>
            <a:endParaRPr lang="en-US" dirty="0" smtClean="0"/>
          </a:p>
          <a:p>
            <a:endParaRPr lang="en-US" dirty="0" smtClean="0"/>
          </a:p>
          <a:p>
            <a:r>
              <a:rPr lang="en-US" dirty="0" smtClean="0"/>
              <a:t>SEP</a:t>
            </a:r>
            <a:r>
              <a:rPr lang="en-US" baseline="0" dirty="0" smtClean="0"/>
              <a:t> – the skills for doing science – like do investigations, constructing explanations, communicating ideas, and using mathematical thinking, </a:t>
            </a:r>
          </a:p>
          <a:p>
            <a:r>
              <a:rPr lang="en-US" baseline="0" dirty="0" smtClean="0"/>
              <a:t>– consideration for what scientists actually do, </a:t>
            </a:r>
          </a:p>
          <a:p>
            <a:pPr marL="171450" indent="-171450">
              <a:buFontTx/>
              <a:buChar char="-"/>
            </a:pPr>
            <a:r>
              <a:rPr lang="en-US" baseline="0" dirty="0" smtClean="0"/>
              <a:t>skills for science inquiry and also being a thoughtful person</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29</a:t>
            </a:fld>
            <a:endParaRPr lang="en-US"/>
          </a:p>
        </p:txBody>
      </p:sp>
    </p:spTree>
    <p:extLst>
      <p:ext uri="{BB962C8B-B14F-4D97-AF65-F5344CB8AC3E}">
        <p14:creationId xmlns:p14="http://schemas.microsoft.com/office/powerpoint/2010/main" val="3230394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65887" indent="-465887">
              <a:buFont typeface="+mj-lt"/>
              <a:buAutoNum type="arabicPeriod"/>
              <a:defRPr/>
            </a:pPr>
            <a:r>
              <a:rPr lang="en-US" dirty="0" smtClean="0"/>
              <a:t>Crosscutting concepts (CCC) are </a:t>
            </a:r>
            <a:r>
              <a:rPr lang="en-US" b="1" dirty="0" smtClean="0"/>
              <a:t>fundamental to an understanding of science</a:t>
            </a:r>
            <a:r>
              <a:rPr lang="en-US" dirty="0" smtClean="0"/>
              <a:t>, yet students are often expected to develop this knowledge without any explicit instructional support. </a:t>
            </a:r>
          </a:p>
          <a:p>
            <a:pPr marL="465887" indent="-465887">
              <a:buFont typeface="+mj-lt"/>
              <a:buAutoNum type="arabicPeriod"/>
              <a:defRPr/>
            </a:pPr>
            <a:r>
              <a:rPr lang="en-US" dirty="0" smtClean="0"/>
              <a:t>Students should have the crosscutting concepts as </a:t>
            </a:r>
            <a:r>
              <a:rPr lang="en-US" b="1" dirty="0" smtClean="0"/>
              <a:t>common and familiar approaches </a:t>
            </a:r>
            <a:r>
              <a:rPr lang="en-US" dirty="0" smtClean="0"/>
              <a:t>across the disciplines and grade-levels. </a:t>
            </a:r>
          </a:p>
          <a:p>
            <a:pPr marL="465887" indent="-465887">
              <a:buFont typeface="+mj-lt"/>
              <a:buAutoNum type="arabicPeriod"/>
              <a:defRPr/>
            </a:pPr>
            <a:r>
              <a:rPr lang="en-US" b="1" dirty="0" smtClean="0"/>
              <a:t>Explicit development </a:t>
            </a:r>
            <a:r>
              <a:rPr lang="en-US" dirty="0" smtClean="0"/>
              <a:t>of the crosscutting concepts in multiple disciplinary contexts can help students develop an understanding of science and engineering as </a:t>
            </a:r>
            <a:r>
              <a:rPr lang="en-US" b="1" dirty="0" smtClean="0"/>
              <a:t>coherent, cumulative</a:t>
            </a:r>
            <a:r>
              <a:rPr lang="en-US" dirty="0" smtClean="0"/>
              <a:t>, and </a:t>
            </a:r>
            <a:r>
              <a:rPr lang="en-US" b="1" dirty="0" smtClean="0"/>
              <a:t>applicable.</a:t>
            </a:r>
          </a:p>
          <a:p>
            <a:pPr marL="465887" indent="-465887">
              <a:buFont typeface="+mj-lt"/>
              <a:buAutoNum type="arabicPeriod"/>
              <a:defRPr/>
            </a:pPr>
            <a:r>
              <a:rPr lang="en-US" dirty="0" smtClean="0"/>
              <a:t>The utility of students’ science knowledge depends upon their ability to use science to </a:t>
            </a:r>
            <a:r>
              <a:rPr lang="en-US" b="1" dirty="0" smtClean="0"/>
              <a:t>explain novel phenomena.</a:t>
            </a:r>
          </a:p>
          <a:p>
            <a:pPr>
              <a:defRPr/>
            </a:pPr>
            <a:endParaRPr lang="en-US" dirty="0"/>
          </a:p>
        </p:txBody>
      </p:sp>
      <p:sp>
        <p:nvSpPr>
          <p:cNvPr id="4" name="Slide Number Placeholder 3"/>
          <p:cNvSpPr>
            <a:spLocks noGrp="1"/>
          </p:cNvSpPr>
          <p:nvPr>
            <p:ph type="sldNum" sz="quarter" idx="5"/>
          </p:nvPr>
        </p:nvSpPr>
        <p:spPr/>
        <p:txBody>
          <a:bodyPr/>
          <a:lstStyle/>
          <a:p>
            <a:pPr>
              <a:defRPr/>
            </a:pPr>
            <a:fld id="{BAAB238A-E1F0-41D2-A18E-F0BD22F045ED}"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Think back to the activities with the polymers. How do these crosscutting concepts intersect with the engineering practices?</a:t>
            </a:r>
          </a:p>
          <a:p>
            <a:endParaRPr lang="en-US" dirty="0" smtClean="0"/>
          </a:p>
        </p:txBody>
      </p:sp>
      <p:sp>
        <p:nvSpPr>
          <p:cNvPr id="4" name="Slide Number Placeholder 3"/>
          <p:cNvSpPr>
            <a:spLocks noGrp="1"/>
          </p:cNvSpPr>
          <p:nvPr>
            <p:ph type="sldNum" sz="quarter" idx="5"/>
          </p:nvPr>
        </p:nvSpPr>
        <p:spPr/>
        <p:txBody>
          <a:bodyPr/>
          <a:lstStyle/>
          <a:p>
            <a:pPr>
              <a:defRPr/>
            </a:pPr>
            <a:fld id="{8D1543BB-F7AD-4CFA-8655-185224C5D7F8}"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did they come from</a:t>
            </a:r>
          </a:p>
          <a:p>
            <a:r>
              <a:rPr lang="en-US" dirty="0" smtClean="0"/>
              <a:t>- In previous documents, but often ignored.</a:t>
            </a:r>
            <a:r>
              <a:rPr lang="en-US" baseline="0" dirty="0" smtClean="0"/>
              <a:t>  They were in the mind of the teacher, and maybe affected instruction, but weren’t taught intentionally and explicitly. </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32</a:t>
            </a:fld>
            <a:endParaRPr lang="en-US"/>
          </a:p>
        </p:txBody>
      </p:sp>
    </p:spTree>
    <p:extLst>
      <p:ext uri="{BB962C8B-B14F-4D97-AF65-F5344CB8AC3E}">
        <p14:creationId xmlns:p14="http://schemas.microsoft.com/office/powerpoint/2010/main" val="386525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Starts Page 85</a:t>
            </a:r>
          </a:p>
          <a:p>
            <a:r>
              <a:rPr lang="en-US" i="1" dirty="0" smtClean="0"/>
              <a:t>1. Patterns. </a:t>
            </a:r>
            <a:r>
              <a:rPr lang="en-US" dirty="0" smtClean="0"/>
              <a:t>Noticing  patterns of forms and events guide </a:t>
            </a:r>
            <a:r>
              <a:rPr lang="en-US" b="1" dirty="0" smtClean="0"/>
              <a:t>organization and classification, </a:t>
            </a:r>
            <a:r>
              <a:rPr lang="en-US" dirty="0" smtClean="0"/>
              <a:t>and they prompt </a:t>
            </a:r>
            <a:r>
              <a:rPr lang="en-US" b="1" dirty="0" smtClean="0"/>
              <a:t>questions about relationships </a:t>
            </a:r>
            <a:r>
              <a:rPr lang="en-US" dirty="0" smtClean="0"/>
              <a:t>and the factors that influence them.</a:t>
            </a:r>
          </a:p>
          <a:p>
            <a:endParaRPr lang="en-US" dirty="0" smtClean="0"/>
          </a:p>
          <a:p>
            <a:r>
              <a:rPr lang="en-US" dirty="0" smtClean="0"/>
              <a:t>2. </a:t>
            </a:r>
            <a:r>
              <a:rPr lang="en-US" i="1" dirty="0" smtClean="0"/>
              <a:t>Cause and effect: Mechanism and explanation</a:t>
            </a:r>
            <a:r>
              <a:rPr lang="en-US" dirty="0" smtClean="0"/>
              <a:t>. </a:t>
            </a:r>
            <a:r>
              <a:rPr lang="en-US" b="1" dirty="0" smtClean="0"/>
              <a:t>Events have causes, </a:t>
            </a:r>
            <a:r>
              <a:rPr lang="en-US" dirty="0" smtClean="0"/>
              <a:t>sometimes simple, sometimes multifaceted. A major activity of science is </a:t>
            </a:r>
            <a:r>
              <a:rPr lang="en-US" b="1" dirty="0" smtClean="0"/>
              <a:t>investigating and explaining causal relationships </a:t>
            </a:r>
            <a:r>
              <a:rPr lang="en-US" dirty="0" smtClean="0"/>
              <a:t>and the mechanisms that are working. Such mechanisms can then be tested across given contexts and used to predict and explain events in new contexts.</a:t>
            </a:r>
          </a:p>
          <a:p>
            <a:endParaRPr lang="en-US" dirty="0" smtClean="0"/>
          </a:p>
          <a:p>
            <a:r>
              <a:rPr lang="en-US" dirty="0" smtClean="0"/>
              <a:t>3. </a:t>
            </a:r>
            <a:r>
              <a:rPr lang="en-US" i="1" dirty="0" smtClean="0"/>
              <a:t>Scale, proportion, and quantity. </a:t>
            </a:r>
            <a:r>
              <a:rPr lang="en-US" dirty="0" smtClean="0"/>
              <a:t>In considering phenomena, it is critical to recognize </a:t>
            </a:r>
            <a:r>
              <a:rPr lang="en-US" b="1" dirty="0" smtClean="0"/>
              <a:t>what is relevant at different measures </a:t>
            </a:r>
            <a:r>
              <a:rPr lang="en-US" dirty="0" smtClean="0"/>
              <a:t>of size, time, and energy and to recognize how changes in scale, proportion, or quantity affect a system’s structure or performance. At a different scale it may not perform in the same way.</a:t>
            </a:r>
          </a:p>
          <a:p>
            <a:endParaRPr lang="en-US" dirty="0"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93D6CED9-C9D2-4FDD-802F-8BBB18BE39F1}" type="slidenum">
              <a:rPr lang="en-US" smtClean="0"/>
              <a:pPr eaLnBrk="1" hangingPunct="1"/>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both skills and knowledge</a:t>
            </a:r>
          </a:p>
          <a:p>
            <a:endParaRPr lang="en-US" dirty="0" smtClean="0"/>
          </a:p>
          <a:p>
            <a:r>
              <a:rPr lang="en-US" dirty="0" smtClean="0"/>
              <a:t>2 minutes</a:t>
            </a:r>
          </a:p>
          <a:p>
            <a:r>
              <a:rPr lang="en-US" dirty="0" smtClean="0"/>
              <a:t>Point out Critical Listeners will provide examples</a:t>
            </a:r>
          </a:p>
          <a:p>
            <a:r>
              <a:rPr lang="en-US" dirty="0" smtClean="0"/>
              <a:t>One or</a:t>
            </a:r>
            <a:r>
              <a:rPr lang="en-US" baseline="0" dirty="0" smtClean="0"/>
              <a:t> two ideas from each listener</a:t>
            </a:r>
          </a:p>
          <a:p>
            <a:r>
              <a:rPr lang="en-US" baseline="0" dirty="0" smtClean="0"/>
              <a:t>This question and these ideas will serve as the focus for our day</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4</a:t>
            </a:fld>
            <a:endParaRPr lang="en-US"/>
          </a:p>
        </p:txBody>
      </p:sp>
    </p:spTree>
    <p:extLst>
      <p:ext uri="{BB962C8B-B14F-4D97-AF65-F5344CB8AC3E}">
        <p14:creationId xmlns:p14="http://schemas.microsoft.com/office/powerpoint/2010/main" val="4230734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4. </a:t>
            </a:r>
            <a:r>
              <a:rPr lang="en-US" i="1" dirty="0" smtClean="0"/>
              <a:t>Systems and system models. </a:t>
            </a:r>
            <a:r>
              <a:rPr lang="en-US" i="0" dirty="0" smtClean="0"/>
              <a:t>To</a:t>
            </a:r>
            <a:r>
              <a:rPr lang="en-US" i="0" baseline="0" dirty="0" smtClean="0"/>
              <a:t> understand a complex phenomena, it is helpful to break it into sub system. </a:t>
            </a:r>
            <a:r>
              <a:rPr lang="en-US" dirty="0" smtClean="0"/>
              <a:t>Defining the system under study—specifying its boundaries and making explicit a model of that system—provides tools for understanding and testing ideas that are applicable throughout science and engineerin</a:t>
            </a:r>
            <a:r>
              <a:rPr lang="en-US" b="1" dirty="0" smtClean="0"/>
              <a:t>g</a:t>
            </a:r>
            <a:r>
              <a:rPr lang="en-US" dirty="0" smtClean="0"/>
              <a:t>.</a:t>
            </a:r>
          </a:p>
          <a:p>
            <a:endParaRPr lang="en-US" dirty="0" smtClean="0"/>
          </a:p>
          <a:p>
            <a:r>
              <a:rPr lang="en-US" dirty="0" smtClean="0"/>
              <a:t>5. </a:t>
            </a:r>
            <a:r>
              <a:rPr lang="en-US" i="1" dirty="0" smtClean="0"/>
              <a:t>Energy and matter: Flows, cycles, and conservation. </a:t>
            </a:r>
            <a:r>
              <a:rPr lang="en-US" i="0" dirty="0" smtClean="0"/>
              <a:t>A</a:t>
            </a:r>
            <a:r>
              <a:rPr lang="en-US" i="0" baseline="0" dirty="0" smtClean="0"/>
              <a:t> big idea of science is that matter and energy are conserved – the total amount stays the same.  It often changes form. </a:t>
            </a:r>
            <a:r>
              <a:rPr lang="en-US" dirty="0" smtClean="0"/>
              <a:t>Tracking the</a:t>
            </a:r>
            <a:r>
              <a:rPr lang="en-US" baseline="0" dirty="0" smtClean="0"/>
              <a:t> flow</a:t>
            </a:r>
            <a:r>
              <a:rPr lang="en-US" dirty="0" smtClean="0"/>
              <a:t> of energy and matter into, out of, and within systems helps one understand the systems’ possibilities and limitations.  We track the energy coming from</a:t>
            </a:r>
            <a:r>
              <a:rPr lang="en-US" baseline="0" dirty="0" smtClean="0"/>
              <a:t> the sun and notice how it is converted into heat and winds.</a:t>
            </a:r>
            <a:endParaRPr lang="en-US" dirty="0" smtClean="0"/>
          </a:p>
          <a:p>
            <a:endParaRPr lang="en-US" dirty="0" smtClean="0"/>
          </a:p>
          <a:p>
            <a:r>
              <a:rPr lang="en-US" dirty="0" smtClean="0"/>
              <a:t>6. </a:t>
            </a:r>
            <a:r>
              <a:rPr lang="en-US" i="1" dirty="0" smtClean="0"/>
              <a:t>Structure and function. </a:t>
            </a:r>
            <a:r>
              <a:rPr lang="en-US" dirty="0" smtClean="0"/>
              <a:t>The way in which an object or living thing is shaped or</a:t>
            </a:r>
            <a:r>
              <a:rPr lang="en-US" baseline="0" dirty="0" smtClean="0"/>
              <a:t> its composition </a:t>
            </a:r>
            <a:r>
              <a:rPr lang="en-US" dirty="0" smtClean="0"/>
              <a:t>and its substructure determine many of its properties and functions. Pedals</a:t>
            </a:r>
            <a:r>
              <a:rPr lang="en-US" baseline="0" dirty="0" smtClean="0"/>
              <a:t> and gears make the bike easy going up hill and fast going downhill.</a:t>
            </a:r>
            <a:endParaRPr lang="en-US" dirty="0" smtClean="0"/>
          </a:p>
          <a:p>
            <a:endParaRPr lang="en-US" dirty="0" smtClean="0"/>
          </a:p>
          <a:p>
            <a:r>
              <a:rPr lang="en-US" dirty="0" smtClean="0"/>
              <a:t>7. </a:t>
            </a:r>
            <a:r>
              <a:rPr lang="en-US" i="1" dirty="0" smtClean="0"/>
              <a:t>Stability and change. </a:t>
            </a:r>
            <a:r>
              <a:rPr lang="en-US" dirty="0" smtClean="0"/>
              <a:t>For natural and built systems alike, there are conditions of stability such as a book on a table or repeated cycles. Some systems self adjust</a:t>
            </a:r>
            <a:r>
              <a:rPr lang="en-US" baseline="0" dirty="0" smtClean="0"/>
              <a:t> the system </a:t>
            </a:r>
            <a:r>
              <a:rPr lang="en-US" dirty="0" smtClean="0"/>
              <a:t>(sweating keeps us from</a:t>
            </a:r>
            <a:r>
              <a:rPr lang="en-US" baseline="0" dirty="0" smtClean="0"/>
              <a:t> overheating)  </a:t>
            </a:r>
            <a:r>
              <a:rPr lang="en-US" dirty="0" smtClean="0"/>
              <a:t>but other systems</a:t>
            </a:r>
            <a:r>
              <a:rPr lang="en-US" baseline="0" dirty="0" smtClean="0"/>
              <a:t> can accelerate change, such as a fire or erosion</a:t>
            </a:r>
            <a:endParaRPr lang="en-US" dirty="0"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D787F1C0-B263-470B-BCA8-948954AC1E82}" type="slidenum">
              <a:rPr lang="en-US" smtClean="0"/>
              <a:pPr eaLnBrk="1" hangingPunct="1"/>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CCC</a:t>
            </a:r>
            <a:r>
              <a:rPr lang="en-US" baseline="0" dirty="0" smtClean="0"/>
              <a:t> on the bottom of the second sheet.</a:t>
            </a:r>
          </a:p>
          <a:p>
            <a:r>
              <a:rPr lang="en-US" baseline="0" dirty="0" smtClean="0"/>
              <a:t>10 minutes for exploration and note taking</a:t>
            </a:r>
          </a:p>
          <a:p>
            <a:r>
              <a:rPr lang="en-US" baseline="0" dirty="0" smtClean="0"/>
              <a:t>Critical listeners should listen for CCC and prod for examples</a:t>
            </a:r>
          </a:p>
          <a:p>
            <a:endParaRPr lang="en-US" baseline="0" dirty="0" smtClean="0"/>
          </a:p>
          <a:p>
            <a:r>
              <a:rPr lang="en-US" baseline="0" dirty="0" smtClean="0"/>
              <a:t>Ask Critical listeners for examples of CCC and examples of how they were used</a:t>
            </a:r>
            <a:endParaRPr lang="en-US" dirty="0"/>
          </a:p>
        </p:txBody>
      </p:sp>
      <p:sp>
        <p:nvSpPr>
          <p:cNvPr id="4" name="Slide Number Placeholder 3"/>
          <p:cNvSpPr>
            <a:spLocks noGrp="1"/>
          </p:cNvSpPr>
          <p:nvPr>
            <p:ph type="sldNum" sz="quarter" idx="10"/>
          </p:nvPr>
        </p:nvSpPr>
        <p:spPr/>
        <p:txBody>
          <a:bodyPr/>
          <a:lstStyle/>
          <a:p>
            <a:fld id="{70510C0A-6509-4A44-8E8A-B89B912F539F}"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similarities/overlap</a:t>
            </a:r>
            <a:r>
              <a:rPr lang="en-US" baseline="0" dirty="0" smtClean="0"/>
              <a:t> between crosscutting concepts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36</a:t>
            </a:fld>
            <a:endParaRPr lang="en-US"/>
          </a:p>
        </p:txBody>
      </p:sp>
    </p:spTree>
    <p:extLst>
      <p:ext uri="{BB962C8B-B14F-4D97-AF65-F5344CB8AC3E}">
        <p14:creationId xmlns:p14="http://schemas.microsoft.com/office/powerpoint/2010/main" val="2168707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Science is predicated on </a:t>
            </a:r>
            <a:r>
              <a:rPr lang="en-US" b="1" dirty="0" smtClean="0"/>
              <a:t>Cause and Effect </a:t>
            </a:r>
            <a:r>
              <a:rPr lang="en-US" dirty="0" smtClean="0"/>
              <a:t>– Structure and Function is a special case of cause and effect</a:t>
            </a:r>
          </a:p>
          <a:p>
            <a:pPr eaLnBrk="1" hangingPunct="1">
              <a:spcBef>
                <a:spcPct val="0"/>
              </a:spcBef>
            </a:pPr>
            <a:r>
              <a:rPr lang="en-US" b="1" dirty="0" smtClean="0"/>
              <a:t>Patterns</a:t>
            </a:r>
            <a:r>
              <a:rPr lang="en-US" dirty="0" smtClean="0"/>
              <a:t> provide utility to investigate and determine causality</a:t>
            </a:r>
          </a:p>
          <a:p>
            <a:pPr eaLnBrk="1" hangingPunct="1">
              <a:spcBef>
                <a:spcPct val="0"/>
              </a:spcBef>
            </a:pPr>
            <a:r>
              <a:rPr lang="en-US" b="1" dirty="0" smtClean="0"/>
              <a:t>Systems</a:t>
            </a:r>
            <a:r>
              <a:rPr lang="en-US" dirty="0" smtClean="0"/>
              <a:t> describe the phenomena under study in terms of </a:t>
            </a:r>
            <a:r>
              <a:rPr lang="en-US" b="1" dirty="0" smtClean="0"/>
              <a:t>Scale and quantity, change and stability</a:t>
            </a:r>
            <a:r>
              <a:rPr lang="en-US" dirty="0" smtClean="0"/>
              <a:t>, and the interactions of </a:t>
            </a:r>
            <a:r>
              <a:rPr lang="en-US" b="1" dirty="0" smtClean="0"/>
              <a:t>matter and energy</a:t>
            </a:r>
            <a:r>
              <a:rPr lang="en-US" dirty="0" smtClean="0"/>
              <a:t>.</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4FFBA6-2ADA-4DC5-BB96-A102C830B3E6}"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will introduce the rationale for Cause and Effect being the overarching crosscutting concept and the one that follows its connection to patterns, structure and function, and the other crosscutting concepts.</a:t>
            </a:r>
          </a:p>
          <a:p>
            <a:pPr eaLnBrk="1" hangingPunct="1">
              <a:spcBef>
                <a:spcPct val="0"/>
              </a:spcBef>
            </a:pPr>
            <a:r>
              <a:rPr lang="en-US" dirty="0" smtClean="0"/>
              <a:t>Connecting causation to systems opens the door to the idea that structure and function is a form of a cause and effect relation as well as to the importance of looking at scale.</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B2A34-E023-40B5-A7C8-ADA97F157CE1}"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a:t>A number of relationships exist between these ideas of crosscutting concepts.  Perhaps systems are being described in terms of scale, stability , matter and energy.  Causality may be engaging both the structure and function as well as cause and effect concepts. </a:t>
            </a:r>
          </a:p>
        </p:txBody>
      </p:sp>
      <p:sp>
        <p:nvSpPr>
          <p:cNvPr id="4" name="Slide Number Placeholder 3"/>
          <p:cNvSpPr>
            <a:spLocks noGrp="1"/>
          </p:cNvSpPr>
          <p:nvPr>
            <p:ph type="sldNum" sz="quarter" idx="5"/>
          </p:nvPr>
        </p:nvSpPr>
        <p:spPr/>
        <p:txBody>
          <a:bodyPr/>
          <a:lstStyle/>
          <a:p>
            <a:pPr>
              <a:defRPr/>
            </a:pPr>
            <a:fld id="{314DA357-E79C-40CD-A968-2B4CA75BB9E1}" type="slidenum">
              <a:rPr lang="en-US" smtClean="0"/>
              <a:pPr>
                <a:defRPr/>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idea that the universe</a:t>
            </a:r>
            <a:r>
              <a:rPr lang="en-US" baseline="0" dirty="0" smtClean="0"/>
              <a:t> makes sense is powerful for science learning.  The Crosscutting Concepts help students make sense of the novel phenomena they encounter.  </a:t>
            </a:r>
            <a:endParaRPr lang="en-US" dirty="0"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9EAEC-39FE-4AB2-90B9-C67681C32D5B}"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a:t>
            </a:r>
            <a:r>
              <a:rPr lang="en-US" baseline="0" dirty="0" smtClean="0"/>
              <a:t> neighbors – 2 minutes</a:t>
            </a:r>
          </a:p>
          <a:p>
            <a:endParaRPr lang="en-US" baseline="0" dirty="0" smtClean="0"/>
          </a:p>
          <a:p>
            <a:r>
              <a:rPr lang="en-US" baseline="0" dirty="0" smtClean="0"/>
              <a:t>Ask for examples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44</a:t>
            </a:fld>
            <a:endParaRPr lang="en-US"/>
          </a:p>
        </p:txBody>
      </p:sp>
    </p:spTree>
    <p:extLst>
      <p:ext uri="{BB962C8B-B14F-4D97-AF65-F5344CB8AC3E}">
        <p14:creationId xmlns:p14="http://schemas.microsoft.com/office/powerpoint/2010/main" val="2108365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CCC and Practices support each other</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45</a:t>
            </a:fld>
            <a:endParaRPr lang="en-US"/>
          </a:p>
        </p:txBody>
      </p:sp>
    </p:spTree>
    <p:extLst>
      <p:ext uri="{BB962C8B-B14F-4D97-AF65-F5344CB8AC3E}">
        <p14:creationId xmlns:p14="http://schemas.microsoft.com/office/powerpoint/2010/main" val="515494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Investigation to develop evidence to…</a:t>
            </a:r>
          </a:p>
          <a:p>
            <a:r>
              <a:rPr lang="en-US" dirty="0" smtClean="0"/>
              <a:t>Supporting explanation to…</a:t>
            </a:r>
          </a:p>
          <a:p>
            <a:r>
              <a:rPr lang="en-US" dirty="0" smtClean="0"/>
              <a:t>Engage in argument from evidence.</a:t>
            </a:r>
          </a:p>
          <a:p>
            <a:r>
              <a:rPr lang="en-US" dirty="0" smtClean="0"/>
              <a:t>Evaluating and communicating information and findings.</a:t>
            </a:r>
          </a:p>
          <a:p>
            <a:endParaRPr lang="en-US" dirty="0" smtClean="0"/>
          </a:p>
        </p:txBody>
      </p:sp>
      <p:sp>
        <p:nvSpPr>
          <p:cNvPr id="4" name="Slide Number Placeholder 3"/>
          <p:cNvSpPr>
            <a:spLocks noGrp="1"/>
          </p:cNvSpPr>
          <p:nvPr>
            <p:ph type="sldNum" sz="quarter" idx="5"/>
          </p:nvPr>
        </p:nvSpPr>
        <p:spPr/>
        <p:txBody>
          <a:bodyPr/>
          <a:lstStyle/>
          <a:p>
            <a:pPr>
              <a:defRPr/>
            </a:pPr>
            <a:fld id="{5988AC45-C893-4AED-967D-D3138FE13DE3}" type="slidenum">
              <a:rPr lang="en-US" smtClean="0"/>
              <a:pPr>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National standards – thinking around science education for all students</a:t>
            </a:r>
          </a:p>
          <a:p>
            <a:endParaRPr lang="en-US" dirty="0" smtClean="0"/>
          </a:p>
          <a:p>
            <a:r>
              <a:rPr lang="en-US" dirty="0" err="1" smtClean="0"/>
              <a:t>Mn</a:t>
            </a:r>
            <a:r>
              <a:rPr lang="en-US" dirty="0" smtClean="0"/>
              <a:t> Transition from profile of learning</a:t>
            </a:r>
          </a:p>
          <a:p>
            <a:endParaRPr lang="en-US" dirty="0" smtClean="0"/>
          </a:p>
          <a:p>
            <a:r>
              <a:rPr lang="en-US" dirty="0" smtClean="0"/>
              <a:t>-</a:t>
            </a:r>
            <a:r>
              <a:rPr lang="en-US" baseline="0" dirty="0" smtClean="0"/>
              <a:t> Concern for reduction in content, use of new ideas around learning progressions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5</a:t>
            </a:fld>
            <a:endParaRPr lang="en-US"/>
          </a:p>
        </p:txBody>
      </p:sp>
    </p:spTree>
    <p:extLst>
      <p:ext uri="{BB962C8B-B14F-4D97-AF65-F5344CB8AC3E}">
        <p14:creationId xmlns:p14="http://schemas.microsoft.com/office/powerpoint/2010/main" val="821897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a:t>
            </a:r>
            <a:r>
              <a:rPr lang="en-US" baseline="0" dirty="0" smtClean="0"/>
              <a:t> only for individual phenomena, but also for a range of related phenomena</a:t>
            </a:r>
            <a:endParaRPr lang="en-US" dirty="0" smtClean="0"/>
          </a:p>
          <a:p>
            <a:endParaRPr lang="en-US" dirty="0" smtClean="0"/>
          </a:p>
          <a:p>
            <a:r>
              <a:rPr lang="en-US" dirty="0" smtClean="0"/>
              <a:t>Did evidence play a role in your investigation of the seeds?</a:t>
            </a:r>
          </a:p>
          <a:p>
            <a:endParaRPr lang="en-US" dirty="0" smtClean="0"/>
          </a:p>
          <a:p>
            <a:r>
              <a:rPr lang="en-US" dirty="0" smtClean="0"/>
              <a:t>Crosscutting</a:t>
            </a:r>
            <a:r>
              <a:rPr lang="en-US" baseline="0" dirty="0" smtClean="0"/>
              <a:t> concepts must be used in conjunction with practices and reflected up.</a:t>
            </a:r>
          </a:p>
          <a:p>
            <a:endParaRPr lang="en-US" baseline="0" dirty="0" smtClean="0"/>
          </a:p>
          <a:p>
            <a:r>
              <a:rPr lang="en-US" baseline="0" dirty="0" smtClean="0"/>
              <a:t>For deep learning students need to re</a:t>
            </a:r>
            <a:endParaRPr lang="en-US" dirty="0" smtClean="0"/>
          </a:p>
        </p:txBody>
      </p:sp>
      <p:sp>
        <p:nvSpPr>
          <p:cNvPr id="4" name="Slide Number Placeholder 3"/>
          <p:cNvSpPr>
            <a:spLocks noGrp="1"/>
          </p:cNvSpPr>
          <p:nvPr>
            <p:ph type="sldNum" sz="quarter" idx="5"/>
          </p:nvPr>
        </p:nvSpPr>
        <p:spPr/>
        <p:txBody>
          <a:bodyPr/>
          <a:lstStyle/>
          <a:p>
            <a:pPr>
              <a:defRPr/>
            </a:pPr>
            <a:fld id="{42839DCF-803E-48F8-B106-1964C5AE1212}" type="slidenum">
              <a:rPr lang="en-US" smtClean="0"/>
              <a:pPr>
                <a:defRPr/>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have</a:t>
            </a:r>
            <a:r>
              <a:rPr lang="en-US" baseline="0" dirty="0" smtClean="0"/>
              <a:t> students reflect on their learning.</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48</a:t>
            </a:fld>
            <a:endParaRPr lang="en-US"/>
          </a:p>
        </p:txBody>
      </p:sp>
    </p:spTree>
    <p:extLst>
      <p:ext uri="{BB962C8B-B14F-4D97-AF65-F5344CB8AC3E}">
        <p14:creationId xmlns:p14="http://schemas.microsoft.com/office/powerpoint/2010/main" val="7451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51</a:t>
            </a:fld>
            <a:endParaRPr lang="en-US"/>
          </a:p>
        </p:txBody>
      </p:sp>
    </p:spTree>
    <p:extLst>
      <p:ext uri="{BB962C8B-B14F-4D97-AF65-F5344CB8AC3E}">
        <p14:creationId xmlns:p14="http://schemas.microsoft.com/office/powerpoint/2010/main" val="2894134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F48E69A1-9AFD-4404-9DE5-06DAEC0F8EAD}" type="slidenum">
              <a:rPr lang="en-US" smtClean="0"/>
              <a:pPr eaLnBrk="1" hangingPunct="1"/>
              <a:t>55</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914712" y="4416426"/>
            <a:ext cx="502857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 – getting</a:t>
            </a:r>
            <a:r>
              <a:rPr lang="en-US" baseline="0" dirty="0" smtClean="0"/>
              <a:t> the science and the practices right.  </a:t>
            </a:r>
          </a:p>
          <a:p>
            <a:r>
              <a:rPr lang="en-US" baseline="0" dirty="0" smtClean="0"/>
              <a:t>Collaborative agree on the way to express learning goals</a:t>
            </a:r>
          </a:p>
          <a:p>
            <a:r>
              <a:rPr lang="en-US" baseline="0" dirty="0" smtClean="0"/>
              <a:t>Form the foundation for state standards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56</a:t>
            </a:fld>
            <a:endParaRPr lang="en-US"/>
          </a:p>
        </p:txBody>
      </p:sp>
    </p:spTree>
    <p:extLst>
      <p:ext uri="{BB962C8B-B14F-4D97-AF65-F5344CB8AC3E}">
        <p14:creationId xmlns:p14="http://schemas.microsoft.com/office/powerpoint/2010/main" val="1734446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theme – good science learning consists of 3 dimensions.  They should come together in to coherent</a:t>
            </a:r>
            <a:r>
              <a:rPr lang="en-US" baseline="0" dirty="0" smtClean="0"/>
              <a:t> and meaningful way, both for the student and the teacher. We look at them separately but they should be integrated in instruction</a:t>
            </a:r>
            <a:endParaRPr lang="en-US" dirty="0" smtClean="0"/>
          </a:p>
          <a:p>
            <a:endParaRPr lang="en-US" dirty="0" smtClean="0"/>
          </a:p>
          <a:p>
            <a:r>
              <a:rPr lang="en-US" dirty="0" smtClean="0"/>
              <a:t>SEP</a:t>
            </a:r>
            <a:r>
              <a:rPr lang="en-US" baseline="0" dirty="0" smtClean="0"/>
              <a:t> – the skills for doing science – like do investigations, constructing explanations, communicating ideas, and using mathematical thinking, </a:t>
            </a:r>
          </a:p>
          <a:p>
            <a:r>
              <a:rPr lang="en-US" baseline="0" dirty="0" smtClean="0"/>
              <a:t>– consideration for what scientists actually do, </a:t>
            </a:r>
          </a:p>
          <a:p>
            <a:pPr marL="171450" indent="-171450">
              <a:buFontTx/>
              <a:buChar char="-"/>
            </a:pPr>
            <a:r>
              <a:rPr lang="en-US" baseline="0" dirty="0" smtClean="0"/>
              <a:t>skills for science inquiry and also being a thoughtful person</a:t>
            </a:r>
          </a:p>
          <a:p>
            <a:pPr marL="171450" indent="-171450">
              <a:buFontTx/>
              <a:buChar char="-"/>
            </a:pPr>
            <a:endParaRPr lang="en-US" baseline="0" dirty="0" smtClean="0"/>
          </a:p>
          <a:p>
            <a:pPr marL="0" indent="0">
              <a:buFontTx/>
              <a:buNone/>
            </a:pPr>
            <a:r>
              <a:rPr lang="en-US" baseline="0" dirty="0" smtClean="0"/>
              <a:t>CCC – Concepts that cut across many disciplines, like patterns, cause and effect and energy</a:t>
            </a:r>
          </a:p>
          <a:p>
            <a:pPr marL="0" indent="0">
              <a:buFontTx/>
              <a:buNone/>
            </a:pPr>
            <a:endParaRPr lang="en-US" baseline="0" dirty="0" smtClean="0"/>
          </a:p>
          <a:p>
            <a:pPr marL="0" indent="0">
              <a:buFontTx/>
              <a:buNone/>
            </a:pPr>
            <a:r>
              <a:rPr lang="en-US" baseline="0" dirty="0" smtClean="0"/>
              <a:t>CI – the main concepts for life, earth and physical science that we want students to learn and be able to use.</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58</a:t>
            </a:fld>
            <a:endParaRPr lang="en-US"/>
          </a:p>
        </p:txBody>
      </p:sp>
    </p:spTree>
    <p:extLst>
      <p:ext uri="{BB962C8B-B14F-4D97-AF65-F5344CB8AC3E}">
        <p14:creationId xmlns:p14="http://schemas.microsoft.com/office/powerpoint/2010/main" val="3834899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standard are the role of states, identifies 26 lead states.</a:t>
            </a:r>
          </a:p>
          <a:p>
            <a:endParaRPr lang="en-US" baseline="0" dirty="0" smtClean="0"/>
          </a:p>
          <a:p>
            <a:r>
              <a:rPr lang="en-US" baseline="0" dirty="0" smtClean="0"/>
              <a:t>Reviews </a:t>
            </a:r>
          </a:p>
          <a:p>
            <a:pPr marL="171450" indent="-171450">
              <a:buFontTx/>
              <a:buChar char="-"/>
            </a:pPr>
            <a:r>
              <a:rPr lang="en-US" baseline="0" dirty="0" smtClean="0"/>
              <a:t>Have evaluated 4 drafts – team of about 30 – review individually, give online feedback, discussions vi conference call, prepare a state response and leaders meet personally.</a:t>
            </a:r>
          </a:p>
          <a:p>
            <a:pPr marL="171450" indent="-171450">
              <a:buFontTx/>
              <a:buChar char="-"/>
            </a:pPr>
            <a:endParaRPr lang="en-US" baseline="0" dirty="0" smtClean="0"/>
          </a:p>
          <a:p>
            <a:pPr marL="171450" indent="-171450">
              <a:buFontTx/>
              <a:buChar char="-"/>
            </a:pPr>
            <a:r>
              <a:rPr lang="en-US" baseline="0" dirty="0" smtClean="0"/>
              <a:t>Dissemination – 46 states have been involved in looking the message of the framework – Meetings with MN representatives – this session</a:t>
            </a:r>
          </a:p>
          <a:p>
            <a:pPr marL="171450" indent="-171450">
              <a:buFontTx/>
              <a:buChar char="-"/>
            </a:pPr>
            <a:endParaRPr lang="en-US" baseline="0" dirty="0" smtClean="0"/>
          </a:p>
          <a:p>
            <a:pPr marL="171450" indent="-171450">
              <a:buFontTx/>
              <a:buChar char="-"/>
            </a:pPr>
            <a:r>
              <a:rPr lang="en-US" baseline="0" dirty="0" smtClean="0"/>
              <a:t>Implementation – more than just teachers in classroom, businesses, policymakers, volunteers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59</a:t>
            </a:fld>
            <a:endParaRPr lang="en-US"/>
          </a:p>
        </p:txBody>
      </p:sp>
    </p:spTree>
    <p:extLst>
      <p:ext uri="{BB962C8B-B14F-4D97-AF65-F5344CB8AC3E}">
        <p14:creationId xmlns:p14="http://schemas.microsoft.com/office/powerpoint/2010/main" val="3294101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Composition of writing team</a:t>
            </a:r>
            <a:r>
              <a:rPr lang="en-US" baseline="0" dirty="0" smtClean="0"/>
              <a:t> (25 or so states represented, a few writers from </a:t>
            </a:r>
            <a:r>
              <a:rPr lang="en-US" baseline="0" dirty="0" err="1" smtClean="0"/>
              <a:t>Fmwk</a:t>
            </a:r>
            <a:r>
              <a:rPr lang="en-US" baseline="0" dirty="0" smtClean="0"/>
              <a:t> serve on writing team to provide continuity with and </a:t>
            </a:r>
            <a:r>
              <a:rPr lang="en-US" baseline="0" dirty="0" err="1" smtClean="0"/>
              <a:t>fidelty</a:t>
            </a:r>
            <a:r>
              <a:rPr lang="en-US" baseline="0" dirty="0" smtClean="0"/>
              <a:t> to the Framework.</a:t>
            </a:r>
          </a:p>
          <a:p>
            <a:r>
              <a:rPr lang="en-US" baseline="0" dirty="0" smtClean="0"/>
              <a:t>2. Process – complex, time consuming, tight deadlines, Achieve managing the process (making sure that writers work on the most current version)</a:t>
            </a:r>
          </a:p>
          <a:p>
            <a:r>
              <a:rPr lang="en-US" baseline="0" dirty="0" smtClean="0"/>
              <a:t>3. Overview of the steps of strategizing/writing/review process.</a:t>
            </a:r>
          </a:p>
          <a:p>
            <a:r>
              <a:rPr lang="en-US" baseline="0" dirty="0" smtClean="0"/>
              <a:t>4. We are now rewriting (based on lead state review) for the 2</a:t>
            </a:r>
            <a:r>
              <a:rPr lang="en-US" baseline="30000" dirty="0" smtClean="0"/>
              <a:t>nd</a:t>
            </a:r>
            <a:r>
              <a:rPr lang="en-US" baseline="0" dirty="0" smtClean="0"/>
              <a:t> public draft.  Actually, some of writing team are still stuck in D.C.</a:t>
            </a:r>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61</a:t>
            </a:fld>
            <a:endParaRPr lang="en-US"/>
          </a:p>
        </p:txBody>
      </p:sp>
    </p:spTree>
    <p:extLst>
      <p:ext uri="{BB962C8B-B14F-4D97-AF65-F5344CB8AC3E}">
        <p14:creationId xmlns:p14="http://schemas.microsoft.com/office/powerpoint/2010/main" val="2896176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Parts of a standard– performance expectation and foundation box</a:t>
            </a:r>
          </a:p>
          <a:p>
            <a:pPr marL="232943" indent="-232943">
              <a:buAutoNum type="arabicPeriod"/>
            </a:pPr>
            <a:r>
              <a:rPr lang="en-US" dirty="0" smtClean="0"/>
              <a:t>Look</a:t>
            </a:r>
            <a:r>
              <a:rPr lang="en-US" baseline="0" dirty="0" smtClean="0"/>
              <a:t> at </a:t>
            </a:r>
            <a:r>
              <a:rPr lang="en-US" baseline="0" dirty="0" err="1" smtClean="0"/>
              <a:t>pe</a:t>
            </a:r>
            <a:r>
              <a:rPr lang="en-US" baseline="0" dirty="0" smtClean="0"/>
              <a:t>, </a:t>
            </a:r>
            <a:r>
              <a:rPr lang="en-US" baseline="0" dirty="0" err="1" smtClean="0"/>
              <a:t>cs</a:t>
            </a:r>
            <a:r>
              <a:rPr lang="en-US" baseline="0" dirty="0" smtClean="0"/>
              <a:t> and </a:t>
            </a:r>
            <a:r>
              <a:rPr lang="en-US" baseline="0" dirty="0" err="1" smtClean="0"/>
              <a:t>ab</a:t>
            </a:r>
            <a:r>
              <a:rPr lang="en-US" baseline="0" dirty="0" smtClean="0"/>
              <a:t> – value of CS and AB in feedback from states and public</a:t>
            </a:r>
          </a:p>
          <a:p>
            <a:pPr marL="232943" indent="-232943">
              <a:buAutoNum type="arabicPeriod"/>
            </a:pPr>
            <a:r>
              <a:rPr lang="en-US" baseline="0" dirty="0" smtClean="0"/>
              <a:t>Point out the way the statements (in foundation box) from framework support the PE.</a:t>
            </a:r>
          </a:p>
          <a:p>
            <a:pPr marL="232943" indent="-232943">
              <a:buAutoNum type="arabicPeriod"/>
            </a:pPr>
            <a:r>
              <a:rPr lang="en-US" baseline="0" dirty="0" err="1" smtClean="0"/>
              <a:t>Fmwk</a:t>
            </a:r>
            <a:r>
              <a:rPr lang="en-US" baseline="0" dirty="0" smtClean="0"/>
              <a:t> like the old NSES . . . NGSS fleshes out how </a:t>
            </a:r>
            <a:r>
              <a:rPr lang="en-US" baseline="0" dirty="0" err="1" smtClean="0"/>
              <a:t>fmwk</a:t>
            </a:r>
            <a:r>
              <a:rPr lang="en-US" baseline="0" dirty="0" smtClean="0"/>
              <a:t> informs instruction/curriculum </a:t>
            </a:r>
            <a:r>
              <a:rPr lang="en-US" baseline="0" dirty="0" err="1" smtClean="0"/>
              <a:t>dev</a:t>
            </a:r>
            <a:r>
              <a:rPr lang="en-US" baseline="0" dirty="0" smtClean="0"/>
              <a:t>/assessment</a:t>
            </a:r>
          </a:p>
          <a:p>
            <a:pPr marL="232943" indent="-232943">
              <a:buAutoNum type="arabicPeriod"/>
            </a:pPr>
            <a:r>
              <a:rPr lang="en-US" baseline="0" dirty="0" smtClean="0"/>
              <a:t>Value to </a:t>
            </a:r>
            <a:r>
              <a:rPr lang="en-US" baseline="0" dirty="0" err="1" smtClean="0"/>
              <a:t>sci</a:t>
            </a:r>
            <a:r>
              <a:rPr lang="en-US" baseline="0" dirty="0" smtClean="0"/>
              <a:t> education: Leads to robust understanding of the entire enterprise of doing science and engineering – Italian geologists jailed and risk assessment</a:t>
            </a:r>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62</a:t>
            </a:fld>
            <a:endParaRPr lang="en-US"/>
          </a:p>
        </p:txBody>
      </p:sp>
    </p:spTree>
    <p:extLst>
      <p:ext uri="{BB962C8B-B14F-4D97-AF65-F5344CB8AC3E}">
        <p14:creationId xmlns:p14="http://schemas.microsoft.com/office/powerpoint/2010/main" val="235616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baseline="0" dirty="0" smtClean="0"/>
              <a:t> – get the science right – the most important concepts and skills</a:t>
            </a:r>
          </a:p>
          <a:p>
            <a:endParaRPr lang="en-US" baseline="0" dirty="0" smtClean="0"/>
          </a:p>
          <a:p>
            <a:r>
              <a:rPr lang="en-US" baseline="0" dirty="0" smtClean="0"/>
              <a:t>2</a:t>
            </a:r>
            <a:r>
              <a:rPr lang="en-US" baseline="30000" dirty="0" smtClean="0"/>
              <a:t>nd</a:t>
            </a:r>
            <a:r>
              <a:rPr lang="en-US" baseline="0" dirty="0" smtClean="0"/>
              <a:t> – standards that could be adopted by states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6</a:t>
            </a:fld>
            <a:endParaRPr lang="en-US"/>
          </a:p>
        </p:txBody>
      </p:sp>
    </p:spTree>
    <p:extLst>
      <p:ext uri="{BB962C8B-B14F-4D97-AF65-F5344CB8AC3E}">
        <p14:creationId xmlns:p14="http://schemas.microsoft.com/office/powerpoint/2010/main" val="136869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Foundational document  - Vision for</a:t>
            </a:r>
            <a:r>
              <a:rPr lang="en-US" baseline="0" dirty="0" smtClean="0"/>
              <a:t> science education</a:t>
            </a:r>
          </a:p>
          <a:p>
            <a:endParaRPr lang="en-US" baseline="0" dirty="0" smtClean="0"/>
          </a:p>
          <a:p>
            <a:r>
              <a:rPr lang="en-US" baseline="0" dirty="0" smtClean="0"/>
              <a:t>Summer 2011</a:t>
            </a:r>
          </a:p>
          <a:p>
            <a:endParaRPr lang="en-US" baseline="0" dirty="0" smtClean="0"/>
          </a:p>
          <a:p>
            <a:r>
              <a:rPr lang="en-US" baseline="0" dirty="0" smtClean="0"/>
              <a:t>Available free</a:t>
            </a:r>
          </a:p>
          <a:p>
            <a:r>
              <a:rPr lang="en-US" baseline="0" dirty="0" smtClean="0"/>
              <a:t>More later the background research and how it was written</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7</a:t>
            </a:fld>
            <a:endParaRPr lang="en-US"/>
          </a:p>
        </p:txBody>
      </p:sp>
    </p:spTree>
    <p:extLst>
      <p:ext uri="{BB962C8B-B14F-4D97-AF65-F5344CB8AC3E}">
        <p14:creationId xmlns:p14="http://schemas.microsoft.com/office/powerpoint/2010/main" val="248426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theme – good science learning consists of 3 dimensions.  They should come together in to coherent</a:t>
            </a:r>
            <a:r>
              <a:rPr lang="en-US" baseline="0" dirty="0" smtClean="0"/>
              <a:t> and meaningful way, both for the student and the teacher. We will look at them separately but they should be integrated in instruction</a:t>
            </a:r>
            <a:endParaRPr lang="en-US" dirty="0" smtClean="0"/>
          </a:p>
          <a:p>
            <a:endParaRPr lang="en-US" dirty="0" smtClean="0"/>
          </a:p>
          <a:p>
            <a:r>
              <a:rPr lang="en-US" dirty="0" smtClean="0"/>
              <a:t>SEP</a:t>
            </a:r>
            <a:r>
              <a:rPr lang="en-US" baseline="0" dirty="0" smtClean="0"/>
              <a:t> – the skills for doing science – like do investigations, constructing explanations, communicating ideas, and using mathematical thinking, </a:t>
            </a:r>
          </a:p>
          <a:p>
            <a:r>
              <a:rPr lang="en-US" baseline="0" dirty="0" smtClean="0"/>
              <a:t>– consideration for what scientists actually do, </a:t>
            </a:r>
          </a:p>
          <a:p>
            <a:pPr marL="171450" indent="-171450">
              <a:buFontTx/>
              <a:buChar char="-"/>
            </a:pPr>
            <a:r>
              <a:rPr lang="en-US" baseline="0" dirty="0" smtClean="0"/>
              <a:t>skills for science inquiry and also being a thoughtful person</a:t>
            </a:r>
          </a:p>
          <a:p>
            <a:pPr marL="171450" indent="-171450">
              <a:buFontTx/>
              <a:buChar char="-"/>
            </a:pPr>
            <a:endParaRPr lang="en-US" baseline="0" dirty="0" smtClean="0"/>
          </a:p>
          <a:p>
            <a:pPr marL="0" indent="0">
              <a:buFontTx/>
              <a:buNone/>
            </a:pPr>
            <a:r>
              <a:rPr lang="en-US" baseline="0" dirty="0" smtClean="0"/>
              <a:t>CCC – Concepts that cut across many disciplines, like patterns, cause and effect and energy</a:t>
            </a:r>
          </a:p>
          <a:p>
            <a:pPr marL="0" indent="0">
              <a:buFontTx/>
              <a:buNone/>
            </a:pPr>
            <a:endParaRPr lang="en-US" baseline="0" dirty="0" smtClean="0"/>
          </a:p>
          <a:p>
            <a:pPr marL="0" indent="0">
              <a:buFontTx/>
              <a:buNone/>
            </a:pPr>
            <a:r>
              <a:rPr lang="en-US" baseline="0" dirty="0" smtClean="0"/>
              <a:t>CI – the main concepts for life, earth and physical science that we want students to learn and be able to use.</a:t>
            </a:r>
          </a:p>
          <a:p>
            <a:pPr marL="0" indent="0">
              <a:buFontTx/>
              <a:buNone/>
            </a:pPr>
            <a:endParaRPr lang="en-US" baseline="0" dirty="0" smtClean="0"/>
          </a:p>
          <a:p>
            <a:pPr marL="0" indent="0">
              <a:buFontTx/>
              <a:buNone/>
            </a:pPr>
            <a:r>
              <a:rPr lang="en-US" baseline="0" dirty="0" smtClean="0"/>
              <a:t>Today will explore the first two.</a:t>
            </a:r>
          </a:p>
          <a:p>
            <a:pPr marL="0" indent="0">
              <a:buFontTx/>
              <a:buNone/>
            </a:pPr>
            <a:r>
              <a:rPr lang="en-US" baseline="0" dirty="0" smtClean="0"/>
              <a:t>The Framework describes these ideas, how they develop over time, how they could be taught and how they could be written into standards.</a:t>
            </a:r>
            <a:endParaRPr lang="en-US" dirty="0"/>
          </a:p>
        </p:txBody>
      </p:sp>
      <p:sp>
        <p:nvSpPr>
          <p:cNvPr id="4" name="Slide Number Placeholder 3"/>
          <p:cNvSpPr>
            <a:spLocks noGrp="1"/>
          </p:cNvSpPr>
          <p:nvPr>
            <p:ph type="sldNum" sz="quarter" idx="10"/>
          </p:nvPr>
        </p:nvSpPr>
        <p:spPr/>
        <p:txBody>
          <a:bodyPr/>
          <a:lstStyle/>
          <a:p>
            <a:pPr>
              <a:defRPr/>
            </a:pPr>
            <a:fld id="{A254850B-8A44-482C-8C0E-79402D22AA14}" type="slidenum">
              <a:rPr lang="en-US" smtClean="0"/>
              <a:pPr>
                <a:defRPr/>
              </a:pPr>
              <a:t>8</a:t>
            </a:fld>
            <a:endParaRPr lang="en-US"/>
          </a:p>
        </p:txBody>
      </p:sp>
    </p:spTree>
    <p:extLst>
      <p:ext uri="{BB962C8B-B14F-4D97-AF65-F5344CB8AC3E}">
        <p14:creationId xmlns:p14="http://schemas.microsoft.com/office/powerpoint/2010/main" val="35747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a:t>
            </a:r>
            <a:r>
              <a:rPr lang="en-US" b="0" baseline="0" dirty="0" smtClean="0"/>
              <a:t> few practical reasons as well…standards are about the skills and knowledge a student should achieve as a result of their education (the outcomes), NOT about the instructional methodology used to engage them in the classroom. Inquiry has had both meanings which causes confusion in regards to the role of standards; the term “practices” helps to convey the emphasis just on the desired outcomes. Additionally, inquiry is used almost exclusively in science; the term “practices” encompasses both scientific skills and engineering design skills.</a:t>
            </a:r>
            <a:endParaRPr lang="en-US" b="0" dirty="0"/>
          </a:p>
        </p:txBody>
      </p:sp>
      <p:sp>
        <p:nvSpPr>
          <p:cNvPr id="4" name="Slide Number Placeholder 3"/>
          <p:cNvSpPr>
            <a:spLocks noGrp="1"/>
          </p:cNvSpPr>
          <p:nvPr>
            <p:ph type="sldNum" sz="quarter" idx="10"/>
          </p:nvPr>
        </p:nvSpPr>
        <p:spPr/>
        <p:txBody>
          <a:bodyPr/>
          <a:lstStyle/>
          <a:p>
            <a:fld id="{FACBC071-A6EE-49C2-B1E0-6D8E00525F7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like an earlier slide but now there is an emphasis on the engineering connections.  The 8 practices of  science and engineering should not be taken as discrete.  They happen together or in conjunction.  They are not a sequence that is followed in a stepwise manner, rather as set of practices that students should engage in as science. </a:t>
            </a:r>
          </a:p>
          <a:p>
            <a:endParaRPr lang="en-US" baseline="0" dirty="0" smtClean="0"/>
          </a:p>
          <a:p>
            <a:r>
              <a:rPr lang="en-US" baseline="0" dirty="0" smtClean="0"/>
              <a:t>Need to discuss the science and engineering parts on 1 and 6  -- Science and engineering practices are very similar (hence the NRC talks about them together using the same language) except for their differences in purpose (#1) and products (#6). But even in those practices science and engineering are about understanding the world (natural vs. designed) and attending to evidence as a way of knowing (to explain and to craft solutions).</a:t>
            </a:r>
          </a:p>
          <a:p>
            <a:r>
              <a:rPr lang="en-US" baseline="0" dirty="0" smtClean="0"/>
              <a:t>The discussion should connect back to the activity.  Discuss the role of evidence in explanation.  Move the discussion toward how these practices are connected to one another. </a:t>
            </a:r>
          </a:p>
        </p:txBody>
      </p:sp>
      <p:sp>
        <p:nvSpPr>
          <p:cNvPr id="4" name="Slide Number Placeholder 3"/>
          <p:cNvSpPr>
            <a:spLocks noGrp="1"/>
          </p:cNvSpPr>
          <p:nvPr>
            <p:ph type="sldNum" sz="quarter" idx="10"/>
          </p:nvPr>
        </p:nvSpPr>
        <p:spPr/>
        <p:txBody>
          <a:bodyPr/>
          <a:lstStyle/>
          <a:p>
            <a:fld id="{FACBC071-A6EE-49C2-B1E0-6D8E00525F7C}"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9144000" cy="5791200"/>
          </a:xfrm>
          <a:prstGeom prst="rect">
            <a:avLst/>
          </a:prstGeom>
          <a:gradFill flip="none" rotWithShape="1">
            <a:gsLst>
              <a:gs pos="0">
                <a:srgbClr val="FDF195"/>
              </a:gs>
              <a:gs pos="32000">
                <a:srgbClr val="FDF195">
                  <a:alpha val="80000"/>
                </a:srgbClr>
              </a:gs>
              <a:gs pos="98000">
                <a:srgbClr val="FDF195">
                  <a:alpha val="74000"/>
                </a:srgbClr>
              </a:gs>
              <a:gs pos="75000">
                <a:schemeClr val="bg1"/>
              </a:gs>
              <a:gs pos="53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988" y="6019800"/>
            <a:ext cx="20812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526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352800"/>
            <a:ext cx="6400800" cy="1981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a:xfrm>
            <a:off x="3048000" y="6343650"/>
            <a:ext cx="4876800" cy="365125"/>
          </a:xfrm>
        </p:spPr>
        <p:txBody>
          <a:bodyPr/>
          <a:lstStyle>
            <a:lvl1pPr algn="l">
              <a:defRPr sz="1400" i="1" dirty="0" smtClean="0">
                <a:solidFill>
                  <a:schemeClr val="tx1"/>
                </a:solidFill>
                <a:latin typeface="Myriad Pro Cond" pitchFamily="34" charset="0"/>
              </a:defRPr>
            </a:lvl1pPr>
          </a:lstStyle>
          <a:p>
            <a:pPr>
              <a:defRPr/>
            </a:pPr>
            <a:r>
              <a:rPr lang="en-US"/>
              <a:t>“Leading for educational excellence and equity. Every day for every one.”</a:t>
            </a:r>
          </a:p>
        </p:txBody>
      </p:sp>
    </p:spTree>
    <p:extLst>
      <p:ext uri="{BB962C8B-B14F-4D97-AF65-F5344CB8AC3E}">
        <p14:creationId xmlns:p14="http://schemas.microsoft.com/office/powerpoint/2010/main" val="361876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p:nvPr userDrawn="1"/>
        </p:nvSpPr>
        <p:spPr>
          <a:xfrm>
            <a:off x="0" y="0"/>
            <a:ext cx="9144000" cy="6172200"/>
          </a:xfrm>
          <a:prstGeom prst="rect">
            <a:avLst/>
          </a:prstGeom>
          <a:gradFill flip="none" rotWithShape="1">
            <a:gsLst>
              <a:gs pos="0">
                <a:srgbClr val="FDEE7B"/>
              </a:gs>
              <a:gs pos="44000">
                <a:srgbClr val="FDEE7B">
                  <a:alpha val="80000"/>
                </a:srgbClr>
              </a:gs>
              <a:gs pos="8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48400"/>
            <a:ext cx="13843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4pPr>
              <a:defRPr b="0">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education.state.mn.us</a:t>
            </a:r>
          </a:p>
        </p:txBody>
      </p:sp>
      <p:sp>
        <p:nvSpPr>
          <p:cNvPr id="7" name="Slide Number Placeholder 5"/>
          <p:cNvSpPr>
            <a:spLocks noGrp="1"/>
          </p:cNvSpPr>
          <p:nvPr>
            <p:ph type="sldNum" sz="quarter" idx="11"/>
          </p:nvPr>
        </p:nvSpPr>
        <p:spPr>
          <a:xfrm>
            <a:off x="6553200" y="6416675"/>
            <a:ext cx="21336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0A1F0AC9-7981-4DAF-ABE8-C9B9C923842B}" type="slidenum">
              <a:rPr lang="en-US"/>
              <a:pPr>
                <a:defRPr/>
              </a:pPr>
              <a:t>‹#›</a:t>
            </a:fld>
            <a:endParaRPr lang="en-US" dirty="0"/>
          </a:p>
        </p:txBody>
      </p:sp>
    </p:spTree>
    <p:extLst>
      <p:ext uri="{BB962C8B-B14F-4D97-AF65-F5344CB8AC3E}">
        <p14:creationId xmlns:p14="http://schemas.microsoft.com/office/powerpoint/2010/main" val="220091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userDrawn="1"/>
        </p:nvSpPr>
        <p:spPr>
          <a:xfrm>
            <a:off x="0" y="0"/>
            <a:ext cx="9144000" cy="6172200"/>
          </a:xfrm>
          <a:prstGeom prst="rect">
            <a:avLst/>
          </a:prstGeom>
          <a:gradFill flip="none" rotWithShape="1">
            <a:gsLst>
              <a:gs pos="0">
                <a:srgbClr val="FDEE7B"/>
              </a:gs>
              <a:gs pos="44000">
                <a:srgbClr val="FDEE7B">
                  <a:alpha val="80000"/>
                </a:srgbClr>
              </a:gs>
              <a:gs pos="8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48400"/>
            <a:ext cx="13843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5"/>
          <p:cNvSpPr>
            <a:spLocks noGrp="1"/>
          </p:cNvSpPr>
          <p:nvPr>
            <p:ph type="ftr" sz="quarter" idx="10"/>
          </p:nvPr>
        </p:nvSpPr>
        <p:spPr/>
        <p:txBody>
          <a:bodyPr/>
          <a:lstStyle>
            <a:lvl1pPr>
              <a:defRPr/>
            </a:lvl1pPr>
          </a:lstStyle>
          <a:p>
            <a:pPr>
              <a:defRPr/>
            </a:pPr>
            <a:r>
              <a:rPr lang="en-US"/>
              <a:t>education.state.mn.us</a:t>
            </a:r>
          </a:p>
        </p:txBody>
      </p:sp>
      <p:sp>
        <p:nvSpPr>
          <p:cNvPr id="8" name="Slide Number Placeholder 6"/>
          <p:cNvSpPr>
            <a:spLocks noGrp="1"/>
          </p:cNvSpPr>
          <p:nvPr>
            <p:ph type="sldNum" sz="quarter" idx="11"/>
          </p:nvPr>
        </p:nvSpPr>
        <p:spPr>
          <a:xfrm>
            <a:off x="6553200" y="6416675"/>
            <a:ext cx="21336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64A7AAD2-55CB-4E60-9B6F-5531E639E7F4}" type="slidenum">
              <a:rPr lang="en-US"/>
              <a:pPr>
                <a:defRPr/>
              </a:pPr>
              <a:t>‹#›</a:t>
            </a:fld>
            <a:endParaRPr lang="en-US" dirty="0"/>
          </a:p>
        </p:txBody>
      </p:sp>
    </p:spTree>
    <p:extLst>
      <p:ext uri="{BB962C8B-B14F-4D97-AF65-F5344CB8AC3E}">
        <p14:creationId xmlns:p14="http://schemas.microsoft.com/office/powerpoint/2010/main" val="108693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userDrawn="1"/>
        </p:nvSpPr>
        <p:spPr>
          <a:xfrm>
            <a:off x="0" y="0"/>
            <a:ext cx="9144000" cy="6172200"/>
          </a:xfrm>
          <a:prstGeom prst="rect">
            <a:avLst/>
          </a:prstGeom>
          <a:gradFill flip="none" rotWithShape="1">
            <a:gsLst>
              <a:gs pos="0">
                <a:srgbClr val="FDEE7B"/>
              </a:gs>
              <a:gs pos="44000">
                <a:srgbClr val="FDEE7B">
                  <a:alpha val="80000"/>
                </a:srgbClr>
              </a:gs>
              <a:gs pos="8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48400"/>
            <a:ext cx="13843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5" name="Footer Placeholder 3"/>
          <p:cNvSpPr>
            <a:spLocks noGrp="1"/>
          </p:cNvSpPr>
          <p:nvPr>
            <p:ph type="ftr" sz="quarter" idx="10"/>
          </p:nvPr>
        </p:nvSpPr>
        <p:spPr/>
        <p:txBody>
          <a:bodyPr/>
          <a:lstStyle>
            <a:lvl1pPr>
              <a:defRPr/>
            </a:lvl1pPr>
          </a:lstStyle>
          <a:p>
            <a:pPr>
              <a:defRPr/>
            </a:pPr>
            <a:r>
              <a:rPr lang="en-US"/>
              <a:t>education.state.mn.us</a:t>
            </a:r>
          </a:p>
        </p:txBody>
      </p:sp>
      <p:sp>
        <p:nvSpPr>
          <p:cNvPr id="6" name="Slide Number Placeholder 4"/>
          <p:cNvSpPr>
            <a:spLocks noGrp="1"/>
          </p:cNvSpPr>
          <p:nvPr>
            <p:ph type="sldNum" sz="quarter" idx="11"/>
          </p:nvPr>
        </p:nvSpPr>
        <p:spPr>
          <a:xfrm>
            <a:off x="6553200" y="6416675"/>
            <a:ext cx="21336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63BCB15B-73E4-4F3D-8F72-1163114276AE}" type="slidenum">
              <a:rPr lang="en-US"/>
              <a:pPr>
                <a:defRPr/>
              </a:pPr>
              <a:t>‹#›</a:t>
            </a:fld>
            <a:endParaRPr lang="en-US" dirty="0"/>
          </a:p>
        </p:txBody>
      </p:sp>
    </p:spTree>
    <p:extLst>
      <p:ext uri="{BB962C8B-B14F-4D97-AF65-F5344CB8AC3E}">
        <p14:creationId xmlns:p14="http://schemas.microsoft.com/office/powerpoint/2010/main" val="425563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userDrawn="1"/>
        </p:nvSpPr>
        <p:spPr>
          <a:xfrm>
            <a:off x="0" y="0"/>
            <a:ext cx="9144000" cy="6172200"/>
          </a:xfrm>
          <a:prstGeom prst="rect">
            <a:avLst/>
          </a:prstGeom>
          <a:gradFill flip="none" rotWithShape="1">
            <a:gsLst>
              <a:gs pos="0">
                <a:srgbClr val="FDEE7B"/>
              </a:gs>
              <a:gs pos="44000">
                <a:srgbClr val="FDEE7B">
                  <a:alpha val="80000"/>
                </a:srgbClr>
              </a:gs>
              <a:gs pos="8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48400"/>
            <a:ext cx="13843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a:spLocks noGrp="1"/>
          </p:cNvSpPr>
          <p:nvPr>
            <p:ph type="ftr" sz="quarter" idx="10"/>
          </p:nvPr>
        </p:nvSpPr>
        <p:spPr/>
        <p:txBody>
          <a:bodyPr/>
          <a:lstStyle>
            <a:lvl1pPr>
              <a:defRPr/>
            </a:lvl1pPr>
          </a:lstStyle>
          <a:p>
            <a:pPr>
              <a:defRPr/>
            </a:pPr>
            <a:r>
              <a:rPr lang="en-US"/>
              <a:t>education.state.mn.us</a:t>
            </a:r>
          </a:p>
        </p:txBody>
      </p:sp>
      <p:sp>
        <p:nvSpPr>
          <p:cNvPr id="5" name="Slide Number Placeholder 3"/>
          <p:cNvSpPr>
            <a:spLocks noGrp="1"/>
          </p:cNvSpPr>
          <p:nvPr>
            <p:ph type="sldNum" sz="quarter" idx="11"/>
          </p:nvPr>
        </p:nvSpPr>
        <p:spPr>
          <a:xfrm>
            <a:off x="6553200" y="6416675"/>
            <a:ext cx="21336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5B2C8F53-AAA3-4D65-8AC7-BCAA94FAF963}" type="slidenum">
              <a:rPr lang="en-US"/>
              <a:pPr>
                <a:defRPr/>
              </a:pPr>
              <a:t>‹#›</a:t>
            </a:fld>
            <a:endParaRPr lang="en-US" dirty="0"/>
          </a:p>
        </p:txBody>
      </p:sp>
    </p:spTree>
    <p:extLst>
      <p:ext uri="{BB962C8B-B14F-4D97-AF65-F5344CB8AC3E}">
        <p14:creationId xmlns:p14="http://schemas.microsoft.com/office/powerpoint/2010/main" val="209193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5C04B1E-A188-437F-B83D-766CFABA9258}" type="datetimeFigureOut">
              <a:rPr lang="en-US" smtClean="0"/>
              <a:pPr/>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4789991-1858-4B71-A8AC-7C496F7ECD5F}" type="slidenum">
              <a:rPr lang="en-US" smtClean="0"/>
              <a:pPr/>
              <a:t>‹#›</a:t>
            </a:fld>
            <a:endParaRPr lang="en-US"/>
          </a:p>
        </p:txBody>
      </p:sp>
    </p:spTree>
    <p:extLst>
      <p:ext uri="{BB962C8B-B14F-4D97-AF65-F5344CB8AC3E}">
        <p14:creationId xmlns:p14="http://schemas.microsoft.com/office/powerpoint/2010/main" val="27767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0" b="1" dirty="0" smtClean="0">
                <a:solidFill>
                  <a:srgbClr val="D2232A"/>
                </a:solidFill>
                <a:latin typeface="Arial" pitchFamily="34" charset="0"/>
                <a:cs typeface="Arial" pitchFamily="34" charset="0"/>
              </a:defRPr>
            </a:lvl1pPr>
          </a:lstStyle>
          <a:p>
            <a:pPr>
              <a:defRPr/>
            </a:pPr>
            <a:r>
              <a:rPr lang="en-US"/>
              <a:t>education.state.mn.us</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hdr="0" dt="0"/>
  <p:txStyles>
    <p:titleStyle>
      <a:lvl1pPr algn="ctr" rtl="0" eaLnBrk="1" fontAlgn="base" hangingPunct="1">
        <a:spcBef>
          <a:spcPct val="0"/>
        </a:spcBef>
        <a:spcAft>
          <a:spcPct val="0"/>
        </a:spcAft>
        <a:defRPr sz="3000" b="1" kern="1200">
          <a:solidFill>
            <a:srgbClr val="D2232A"/>
          </a:solidFill>
          <a:latin typeface="Arial" pitchFamily="34" charset="0"/>
          <a:ea typeface="+mj-ea"/>
          <a:cs typeface="Arial" pitchFamily="34" charset="0"/>
        </a:defRPr>
      </a:lvl1pPr>
      <a:lvl2pPr algn="ctr" rtl="0" eaLnBrk="1" fontAlgn="base" hangingPunct="1">
        <a:spcBef>
          <a:spcPct val="0"/>
        </a:spcBef>
        <a:spcAft>
          <a:spcPct val="0"/>
        </a:spcAft>
        <a:defRPr sz="3000" b="1">
          <a:solidFill>
            <a:srgbClr val="D2232A"/>
          </a:solidFill>
          <a:latin typeface="Arial" pitchFamily="34" charset="0"/>
          <a:cs typeface="Arial" pitchFamily="34" charset="0"/>
        </a:defRPr>
      </a:lvl2pPr>
      <a:lvl3pPr algn="ctr" rtl="0" eaLnBrk="1" fontAlgn="base" hangingPunct="1">
        <a:spcBef>
          <a:spcPct val="0"/>
        </a:spcBef>
        <a:spcAft>
          <a:spcPct val="0"/>
        </a:spcAft>
        <a:defRPr sz="3000" b="1">
          <a:solidFill>
            <a:srgbClr val="D2232A"/>
          </a:solidFill>
          <a:latin typeface="Arial" pitchFamily="34" charset="0"/>
          <a:cs typeface="Arial" pitchFamily="34" charset="0"/>
        </a:defRPr>
      </a:lvl3pPr>
      <a:lvl4pPr algn="ctr" rtl="0" eaLnBrk="1" fontAlgn="base" hangingPunct="1">
        <a:spcBef>
          <a:spcPct val="0"/>
        </a:spcBef>
        <a:spcAft>
          <a:spcPct val="0"/>
        </a:spcAft>
        <a:defRPr sz="3000" b="1">
          <a:solidFill>
            <a:srgbClr val="D2232A"/>
          </a:solidFill>
          <a:latin typeface="Arial" pitchFamily="34" charset="0"/>
          <a:cs typeface="Arial" pitchFamily="34" charset="0"/>
        </a:defRPr>
      </a:lvl4pPr>
      <a:lvl5pPr algn="ctr" rtl="0" eaLnBrk="1" fontAlgn="base" hangingPunct="1">
        <a:spcBef>
          <a:spcPct val="0"/>
        </a:spcBef>
        <a:spcAft>
          <a:spcPct val="0"/>
        </a:spcAft>
        <a:defRPr sz="3000" b="1">
          <a:solidFill>
            <a:srgbClr val="D2232A"/>
          </a:solidFill>
          <a:latin typeface="Arial" pitchFamily="34" charset="0"/>
          <a:cs typeface="Arial" pitchFamily="34" charset="0"/>
        </a:defRPr>
      </a:lvl5pPr>
      <a:lvl6pPr marL="457200" algn="ctr" rtl="0" eaLnBrk="1" fontAlgn="base" hangingPunct="1">
        <a:spcBef>
          <a:spcPct val="0"/>
        </a:spcBef>
        <a:spcAft>
          <a:spcPct val="0"/>
        </a:spcAft>
        <a:defRPr sz="3000" b="1">
          <a:solidFill>
            <a:srgbClr val="D2232A"/>
          </a:solidFill>
          <a:latin typeface="Arial" pitchFamily="34" charset="0"/>
          <a:cs typeface="Arial" pitchFamily="34" charset="0"/>
        </a:defRPr>
      </a:lvl6pPr>
      <a:lvl7pPr marL="914400" algn="ctr" rtl="0" eaLnBrk="1" fontAlgn="base" hangingPunct="1">
        <a:spcBef>
          <a:spcPct val="0"/>
        </a:spcBef>
        <a:spcAft>
          <a:spcPct val="0"/>
        </a:spcAft>
        <a:defRPr sz="3000" b="1">
          <a:solidFill>
            <a:srgbClr val="D2232A"/>
          </a:solidFill>
          <a:latin typeface="Arial" pitchFamily="34" charset="0"/>
          <a:cs typeface="Arial" pitchFamily="34" charset="0"/>
        </a:defRPr>
      </a:lvl7pPr>
      <a:lvl8pPr marL="1371600" algn="ctr" rtl="0" eaLnBrk="1" fontAlgn="base" hangingPunct="1">
        <a:spcBef>
          <a:spcPct val="0"/>
        </a:spcBef>
        <a:spcAft>
          <a:spcPct val="0"/>
        </a:spcAft>
        <a:defRPr sz="3000" b="1">
          <a:solidFill>
            <a:srgbClr val="D2232A"/>
          </a:solidFill>
          <a:latin typeface="Arial" pitchFamily="34" charset="0"/>
          <a:cs typeface="Arial" pitchFamily="34" charset="0"/>
        </a:defRPr>
      </a:lvl8pPr>
      <a:lvl9pPr marL="1828800" algn="ctr" rtl="0" eaLnBrk="1" fontAlgn="base" hangingPunct="1">
        <a:spcBef>
          <a:spcPct val="0"/>
        </a:spcBef>
        <a:spcAft>
          <a:spcPct val="0"/>
        </a:spcAft>
        <a:defRPr sz="3000" b="1">
          <a:solidFill>
            <a:srgbClr val="D2232A"/>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600" b="1"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200" b="1"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b="1"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www.scimathmn.org/stemt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7"/>
          <p:cNvSpPr>
            <a:spLocks noGrp="1"/>
          </p:cNvSpPr>
          <p:nvPr>
            <p:ph type="ctrTitle"/>
          </p:nvPr>
        </p:nvSpPr>
        <p:spPr bwMode="auto">
          <a:xfrm>
            <a:off x="685800" y="1143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smtClean="0">
                <a:solidFill>
                  <a:schemeClr val="accent6">
                    <a:lumMod val="75000"/>
                  </a:schemeClr>
                </a:solidFill>
              </a:rPr>
              <a:t>3M/MDE Forum on Science and Engineering Education 2012</a:t>
            </a:r>
          </a:p>
        </p:txBody>
      </p:sp>
      <p:sp>
        <p:nvSpPr>
          <p:cNvPr id="8194" name="Subtitle 8"/>
          <p:cNvSpPr>
            <a:spLocks noGrp="1"/>
          </p:cNvSpPr>
          <p:nvPr>
            <p:ph type="subTitle" idx="1"/>
          </p:nvPr>
        </p:nvSpPr>
        <p:spPr>
          <a:xfrm>
            <a:off x="1371600" y="3657600"/>
            <a:ext cx="6400800" cy="1354810"/>
          </a:xfrm>
        </p:spPr>
        <p:txBody>
          <a:bodyPr/>
          <a:lstStyle/>
          <a:p>
            <a:r>
              <a:rPr lang="en-US" sz="3200" dirty="0" smtClean="0">
                <a:solidFill>
                  <a:schemeClr val="tx1"/>
                </a:solidFill>
              </a:rPr>
              <a:t>3M Innovation Center</a:t>
            </a:r>
          </a:p>
          <a:p>
            <a:r>
              <a:rPr lang="en-US" sz="3200" dirty="0" smtClean="0">
                <a:solidFill>
                  <a:schemeClr val="tx1"/>
                </a:solidFill>
              </a:rPr>
              <a:t>October 31, </a:t>
            </a:r>
            <a:r>
              <a:rPr lang="en-US" sz="3200" dirty="0" smtClean="0">
                <a:solidFill>
                  <a:schemeClr val="tx1"/>
                </a:solidFill>
              </a:rPr>
              <a:t>2012</a:t>
            </a:r>
          </a:p>
          <a:p>
            <a:r>
              <a:rPr lang="en-US" sz="2400" dirty="0" smtClean="0">
                <a:solidFill>
                  <a:schemeClr val="tx1"/>
                </a:solidFill>
              </a:rPr>
              <a:t>Wireless user name 78557</a:t>
            </a:r>
          </a:p>
          <a:p>
            <a:r>
              <a:rPr lang="en-US" sz="2400" dirty="0" smtClean="0">
                <a:solidFill>
                  <a:schemeClr val="tx1"/>
                </a:solidFill>
              </a:rPr>
              <a:t>Password mmm</a:t>
            </a:r>
            <a:endParaRPr lang="en-US" sz="2400" dirty="0" smtClean="0">
              <a:solidFill>
                <a:schemeClr val="tx1"/>
              </a:solidFill>
            </a:endParaRPr>
          </a:p>
        </p:txBody>
      </p:sp>
      <p:sp>
        <p:nvSpPr>
          <p:cNvPr id="8195" name="Footer Placeholder 1"/>
          <p:cNvSpPr>
            <a:spLocks noGrp="1"/>
          </p:cNvSpPr>
          <p:nvPr>
            <p:ph type="ftr" sz="quarter" idx="10"/>
          </p:nvPr>
        </p:nvSpPr>
        <p:spPr bwMode="auto">
          <a:xfrm>
            <a:off x="2964088" y="5950881"/>
            <a:ext cx="42672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a:latin typeface="Myriad Pro Cond"/>
              </a:rPr>
              <a:t>“Leading for educational excellence and equity</a:t>
            </a:r>
            <a:r>
              <a:rPr lang="en-US" dirty="0" smtClean="0">
                <a:latin typeface="Myriad Pro Cond"/>
              </a:rPr>
              <a:t>.</a:t>
            </a:r>
          </a:p>
          <a:p>
            <a:pPr fontAlgn="base">
              <a:spcBef>
                <a:spcPct val="0"/>
              </a:spcBef>
              <a:spcAft>
                <a:spcPct val="0"/>
              </a:spcAft>
            </a:pPr>
            <a:r>
              <a:rPr lang="en-US" dirty="0" smtClean="0">
                <a:latin typeface="Myriad Pro Cond"/>
              </a:rPr>
              <a:t> </a:t>
            </a:r>
            <a:r>
              <a:rPr lang="en-US" dirty="0">
                <a:latin typeface="Myriad Pro Cond"/>
              </a:rPr>
              <a:t>Every day for every one.”</a:t>
            </a:r>
          </a:p>
        </p:txBody>
      </p:sp>
      <p:pic>
        <p:nvPicPr>
          <p:cNvPr id="1026" name="Picture 2" descr="C:\Documents and Settings\dpaulson\Local Settings\Temporary Internet Files\Content.IE5\R6DSQ6LP\MC900436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1288" y="0"/>
            <a:ext cx="1863725" cy="1196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dpaulson\Local Settings\Temporary Internet Files\Content.IE5\R6DSQ6LP\MC900436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27214"/>
            <a:ext cx="1863725" cy="1196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288" y="5887457"/>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38200"/>
          </a:xfrm>
        </p:spPr>
        <p:txBody>
          <a:bodyPr/>
          <a:lstStyle/>
          <a:p>
            <a:r>
              <a:rPr lang="en-US" b="1" dirty="0" smtClean="0">
                <a:solidFill>
                  <a:schemeClr val="accent6">
                    <a:lumMod val="75000"/>
                  </a:schemeClr>
                </a:solidFill>
              </a:rPr>
              <a:t>Why Practices?</a:t>
            </a:r>
            <a:endParaRPr lang="en-US" b="1" dirty="0">
              <a:solidFill>
                <a:schemeClr val="accent6">
                  <a:lumMod val="75000"/>
                </a:schemeClr>
              </a:solidFill>
            </a:endParaRPr>
          </a:p>
        </p:txBody>
      </p:sp>
      <p:sp>
        <p:nvSpPr>
          <p:cNvPr id="5" name="Subtitle 2"/>
          <p:cNvSpPr txBox="1">
            <a:spLocks/>
          </p:cNvSpPr>
          <p:nvPr/>
        </p:nvSpPr>
        <p:spPr>
          <a:xfrm>
            <a:off x="304800" y="1371600"/>
            <a:ext cx="8686800" cy="4572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Emphasizes outcomes from</a:t>
            </a:r>
            <a:r>
              <a:rPr kumimoji="0" lang="en-US" sz="4000" b="0" i="0" u="none" strike="noStrike" kern="1200" cap="none" spc="0" normalizeH="0" noProof="0" dirty="0" smtClean="0">
                <a:ln>
                  <a:noFill/>
                </a:ln>
                <a:solidFill>
                  <a:schemeClr val="tx1"/>
                </a:solidFill>
                <a:effectLst/>
                <a:uLnTx/>
                <a:uFillTx/>
                <a:latin typeface="+mn-lt"/>
                <a:ea typeface="+mn-ea"/>
                <a:cs typeface="+mn-cs"/>
              </a:rPr>
              <a:t> instruction.</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4000" noProof="0" dirty="0" smtClean="0"/>
              <a:t>References both scientific inquiry </a:t>
            </a:r>
            <a:r>
              <a:rPr lang="en-US" sz="4000" i="1" noProof="0" dirty="0" smtClean="0"/>
              <a:t>and</a:t>
            </a:r>
            <a:r>
              <a:rPr lang="en-US" sz="4000" noProof="0" dirty="0" smtClean="0"/>
              <a:t> engineering design.</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41524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6">
                    <a:lumMod val="75000"/>
                  </a:schemeClr>
                </a:solidFill>
              </a:rPr>
              <a:t>Science and Engineering Practices</a:t>
            </a:r>
            <a:endParaRPr lang="en-US" b="1" dirty="0">
              <a:solidFill>
                <a:schemeClr val="accent6">
                  <a:lumMod val="75000"/>
                </a:schemeClr>
              </a:solidFill>
            </a:endParaRPr>
          </a:p>
        </p:txBody>
      </p:sp>
      <p:sp>
        <p:nvSpPr>
          <p:cNvPr id="3" name="Content Placeholder 2"/>
          <p:cNvSpPr>
            <a:spLocks noGrp="1"/>
          </p:cNvSpPr>
          <p:nvPr>
            <p:ph idx="1"/>
          </p:nvPr>
        </p:nvSpPr>
        <p:spPr>
          <a:xfrm>
            <a:off x="304800" y="609600"/>
            <a:ext cx="8458200" cy="5562600"/>
          </a:xfrm>
        </p:spPr>
        <p:txBody>
          <a:bodyPr>
            <a:noAutofit/>
          </a:bodyPr>
          <a:lstStyle/>
          <a:p>
            <a:pPr>
              <a:buNone/>
            </a:pPr>
            <a:r>
              <a:rPr lang="en-US" sz="2400" dirty="0" smtClean="0"/>
              <a:t>1.  Asking </a:t>
            </a:r>
            <a:r>
              <a:rPr lang="en-US" sz="2400" dirty="0"/>
              <a:t>Q</a:t>
            </a:r>
            <a:r>
              <a:rPr lang="en-US" sz="2400" dirty="0" smtClean="0"/>
              <a:t>uestions (Science) and Defining </a:t>
            </a:r>
            <a:r>
              <a:rPr lang="en-US" sz="2400" dirty="0"/>
              <a:t>P</a:t>
            </a:r>
            <a:r>
              <a:rPr lang="en-US" sz="2400" dirty="0" smtClean="0"/>
              <a:t>roblems (Engineering)</a:t>
            </a:r>
          </a:p>
          <a:p>
            <a:pPr>
              <a:buNone/>
            </a:pPr>
            <a:r>
              <a:rPr lang="en-US" sz="2400" dirty="0" smtClean="0"/>
              <a:t>2.  Developing and Using </a:t>
            </a:r>
            <a:r>
              <a:rPr lang="en-US" sz="2400" dirty="0"/>
              <a:t>M</a:t>
            </a:r>
            <a:r>
              <a:rPr lang="en-US" sz="2400" dirty="0" smtClean="0"/>
              <a:t>odels</a:t>
            </a:r>
          </a:p>
          <a:p>
            <a:pPr>
              <a:buNone/>
            </a:pPr>
            <a:r>
              <a:rPr lang="en-US" sz="2400" dirty="0" smtClean="0"/>
              <a:t>3.  Planning and Carrying </a:t>
            </a:r>
            <a:r>
              <a:rPr lang="en-US" sz="2400" dirty="0"/>
              <a:t>O</a:t>
            </a:r>
            <a:r>
              <a:rPr lang="en-US" sz="2400" dirty="0" smtClean="0"/>
              <a:t>ut </a:t>
            </a:r>
            <a:r>
              <a:rPr lang="en-US" sz="2400" dirty="0"/>
              <a:t>I</a:t>
            </a:r>
            <a:r>
              <a:rPr lang="en-US" sz="2400" dirty="0" smtClean="0"/>
              <a:t>nvestigations</a:t>
            </a:r>
          </a:p>
          <a:p>
            <a:pPr>
              <a:buNone/>
            </a:pPr>
            <a:r>
              <a:rPr lang="en-US" sz="2400" dirty="0" smtClean="0"/>
              <a:t>4.  Analyzing and Interpreting </a:t>
            </a:r>
            <a:r>
              <a:rPr lang="en-US" sz="2400" dirty="0"/>
              <a:t>D</a:t>
            </a:r>
            <a:r>
              <a:rPr lang="en-US" sz="2400" dirty="0" smtClean="0"/>
              <a:t>ata</a:t>
            </a:r>
          </a:p>
          <a:p>
            <a:pPr>
              <a:buNone/>
            </a:pPr>
            <a:r>
              <a:rPr lang="en-US" sz="2400" dirty="0" smtClean="0"/>
              <a:t>5.  Using </a:t>
            </a:r>
            <a:r>
              <a:rPr lang="en-US" sz="2400" dirty="0"/>
              <a:t>M</a:t>
            </a:r>
            <a:r>
              <a:rPr lang="en-US" sz="2400" dirty="0" smtClean="0"/>
              <a:t>athematics, Information and </a:t>
            </a:r>
            <a:r>
              <a:rPr lang="en-US" sz="2400" dirty="0"/>
              <a:t>C</a:t>
            </a:r>
            <a:r>
              <a:rPr lang="en-US" sz="2400" dirty="0" smtClean="0"/>
              <a:t>omputer Technology, and Computational </a:t>
            </a:r>
            <a:r>
              <a:rPr lang="en-US" sz="2400" dirty="0"/>
              <a:t>T</a:t>
            </a:r>
            <a:r>
              <a:rPr lang="en-US" sz="2400" dirty="0" smtClean="0"/>
              <a:t>hinking</a:t>
            </a:r>
          </a:p>
          <a:p>
            <a:pPr>
              <a:buNone/>
            </a:pPr>
            <a:r>
              <a:rPr lang="en-US" sz="2400" dirty="0" smtClean="0"/>
              <a:t>6.  Constructing </a:t>
            </a:r>
            <a:r>
              <a:rPr lang="en-US" sz="2400" dirty="0"/>
              <a:t>E</a:t>
            </a:r>
            <a:r>
              <a:rPr lang="en-US" sz="2400" dirty="0" smtClean="0"/>
              <a:t>xplanations (Science) and Designing </a:t>
            </a:r>
            <a:r>
              <a:rPr lang="en-US" sz="2400" dirty="0"/>
              <a:t>S</a:t>
            </a:r>
            <a:r>
              <a:rPr lang="en-US" sz="2400" dirty="0" smtClean="0"/>
              <a:t>olutions (Engineering)</a:t>
            </a:r>
          </a:p>
          <a:p>
            <a:pPr>
              <a:buNone/>
            </a:pPr>
            <a:r>
              <a:rPr lang="en-US" sz="2400" dirty="0" smtClean="0"/>
              <a:t>7.  Engaging in Argument from Evidence</a:t>
            </a:r>
          </a:p>
          <a:p>
            <a:pPr>
              <a:buNone/>
            </a:pPr>
            <a:r>
              <a:rPr lang="en-US" sz="2400" dirty="0" smtClean="0"/>
              <a:t>8.  Obtaining, Evaluating, and Communicating Information</a:t>
            </a:r>
            <a:endParaRPr lang="en-US" sz="2800" dirty="0" smtClean="0"/>
          </a:p>
          <a:p>
            <a:pPr>
              <a:buNone/>
            </a:pPr>
            <a:r>
              <a:rPr lang="en-US" sz="2000" dirty="0" smtClean="0">
                <a:solidFill>
                  <a:srgbClr val="FF0000"/>
                </a:solidFill>
              </a:rPr>
              <a:t>   Framework Page 42 </a:t>
            </a:r>
            <a:endParaRPr lang="en-US" sz="2000" dirty="0">
              <a:solidFill>
                <a:srgbClr val="FF0000"/>
              </a:solidFill>
            </a:endParaRPr>
          </a:p>
        </p:txBody>
      </p:sp>
    </p:spTree>
    <p:extLst>
      <p:ext uri="{BB962C8B-B14F-4D97-AF65-F5344CB8AC3E}">
        <p14:creationId xmlns:p14="http://schemas.microsoft.com/office/powerpoint/2010/main" val="359538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 y="1219200"/>
            <a:ext cx="8991600" cy="4339650"/>
          </a:xfrm>
          <a:prstGeom prst="rect">
            <a:avLst/>
          </a:prstGeom>
        </p:spPr>
        <p:txBody>
          <a:bodyPr wrap="square">
            <a:spAutoFit/>
          </a:bodyPr>
          <a:lstStyle/>
          <a:p>
            <a:endParaRPr lang="en-US" sz="2000" dirty="0" smtClean="0"/>
          </a:p>
          <a:p>
            <a:r>
              <a:rPr lang="en-US" sz="2000" b="1" dirty="0" smtClean="0"/>
              <a:t>First </a:t>
            </a:r>
            <a:r>
              <a:rPr lang="en-US" sz="2000" dirty="0" smtClean="0"/>
              <a:t>– It minimizes the tendency to reduce scientific practices to a single set of procedures, such as identifying and controlling variables, classifying entities, and identifying sources of error.   </a:t>
            </a:r>
          </a:p>
          <a:p>
            <a:endParaRPr lang="en-US" sz="2000" dirty="0" smtClean="0"/>
          </a:p>
          <a:p>
            <a:r>
              <a:rPr lang="en-US" sz="2000" b="1" dirty="0" smtClean="0"/>
              <a:t>Second </a:t>
            </a:r>
            <a:r>
              <a:rPr lang="en-US" sz="2000" dirty="0" smtClean="0"/>
              <a:t>– Avoids the mistaken impression that there is one distinctive approach common to all science—a single “scientific method”—or that uncertainty is a universal attribute of science.</a:t>
            </a:r>
          </a:p>
          <a:p>
            <a:r>
              <a:rPr lang="en-US" sz="2000" dirty="0" smtClean="0"/>
              <a:t> </a:t>
            </a:r>
          </a:p>
          <a:p>
            <a:r>
              <a:rPr lang="en-US" sz="2000" b="1" dirty="0" smtClean="0"/>
              <a:t>Third </a:t>
            </a:r>
            <a:r>
              <a:rPr lang="en-US" sz="2000" dirty="0" smtClean="0"/>
              <a:t>– Science should be taught through a process of inquiry have been hampered by the lack of a commonly accepted definition of its constituent elements.  </a:t>
            </a:r>
            <a:br>
              <a:rPr lang="en-US" sz="2000" dirty="0" smtClean="0"/>
            </a:br>
            <a:endParaRPr lang="en-US" sz="1200" dirty="0" smtClean="0"/>
          </a:p>
          <a:p>
            <a:pPr marL="342900" indent="-342900" algn="r">
              <a:spcBef>
                <a:spcPct val="20000"/>
              </a:spcBef>
            </a:pPr>
            <a:r>
              <a:rPr lang="en-US" sz="2000" dirty="0" smtClean="0">
                <a:solidFill>
                  <a:srgbClr val="FF0000"/>
                </a:solidFill>
              </a:rPr>
              <a:t>Framework Page 48</a:t>
            </a:r>
            <a:endParaRPr lang="en-US" sz="2000" dirty="0">
              <a:solidFill>
                <a:srgbClr val="FF0000"/>
              </a:solidFill>
            </a:endParaRPr>
          </a:p>
        </p:txBody>
      </p:sp>
      <p:sp>
        <p:nvSpPr>
          <p:cNvPr id="4" name="Title 1"/>
          <p:cNvSpPr>
            <a:spLocks noGrp="1"/>
          </p:cNvSpPr>
          <p:nvPr>
            <p:ph type="title"/>
          </p:nvPr>
        </p:nvSpPr>
        <p:spPr>
          <a:xfrm>
            <a:off x="457200" y="0"/>
            <a:ext cx="8229600" cy="1143000"/>
          </a:xfrm>
        </p:spPr>
        <p:txBody>
          <a:bodyPr/>
          <a:lstStyle/>
          <a:p>
            <a:r>
              <a:rPr lang="en-US" b="1" dirty="0" smtClean="0">
                <a:solidFill>
                  <a:schemeClr val="accent6">
                    <a:lumMod val="75000"/>
                  </a:schemeClr>
                </a:solidFill>
              </a:rPr>
              <a:t>Why Practices?</a:t>
            </a:r>
            <a:endParaRPr lang="en-US" b="1" dirty="0">
              <a:solidFill>
                <a:schemeClr val="accent6">
                  <a:lumMod val="75000"/>
                </a:schemeClr>
              </a:solidFill>
            </a:endParaRPr>
          </a:p>
        </p:txBody>
      </p:sp>
    </p:spTree>
    <p:extLst>
      <p:ext uri="{BB962C8B-B14F-4D97-AF65-F5344CB8AC3E}">
        <p14:creationId xmlns:p14="http://schemas.microsoft.com/office/powerpoint/2010/main" val="1580397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990600"/>
          </a:xfrm>
        </p:spPr>
        <p:txBody>
          <a:bodyPr>
            <a:normAutofit/>
          </a:bodyPr>
          <a:lstStyle/>
          <a:p>
            <a:r>
              <a:rPr lang="en-US" b="1" dirty="0" smtClean="0">
                <a:solidFill>
                  <a:schemeClr val="accent6">
                    <a:lumMod val="75000"/>
                  </a:schemeClr>
                </a:solidFill>
              </a:rPr>
              <a:t>Science and Engineering Practices</a:t>
            </a:r>
            <a:endParaRPr lang="en-US" b="1" dirty="0">
              <a:solidFill>
                <a:schemeClr val="accent6">
                  <a:lumMod val="75000"/>
                </a:schemeClr>
              </a:solidFill>
            </a:endParaRPr>
          </a:p>
        </p:txBody>
      </p:sp>
      <p:sp>
        <p:nvSpPr>
          <p:cNvPr id="3" name="Subtitle 2"/>
          <p:cNvSpPr>
            <a:spLocks noGrp="1"/>
          </p:cNvSpPr>
          <p:nvPr>
            <p:ph type="subTitle" idx="1"/>
          </p:nvPr>
        </p:nvSpPr>
        <p:spPr>
          <a:xfrm>
            <a:off x="304800" y="1219200"/>
            <a:ext cx="8534400" cy="4876800"/>
          </a:xfrm>
        </p:spPr>
        <p:txBody>
          <a:bodyPr>
            <a:noAutofit/>
          </a:bodyPr>
          <a:lstStyle/>
          <a:p>
            <a:pPr marL="342900" indent="-342900" algn="l">
              <a:spcAft>
                <a:spcPts val="1200"/>
              </a:spcAft>
              <a:buFont typeface="Arial" pitchFamily="34" charset="0"/>
              <a:buChar char="•"/>
            </a:pPr>
            <a:r>
              <a:rPr lang="en-US" sz="2400" dirty="0" smtClean="0">
                <a:solidFill>
                  <a:schemeClr val="tx1"/>
                </a:solidFill>
              </a:rPr>
              <a:t>Science Practices are the process and habits of mind specific to doing science.</a:t>
            </a:r>
          </a:p>
          <a:p>
            <a:pPr marL="342900" indent="-342900" algn="l">
              <a:spcAft>
                <a:spcPts val="1200"/>
              </a:spcAft>
              <a:buFont typeface="Arial" pitchFamily="34" charset="0"/>
              <a:buChar char="•"/>
            </a:pPr>
            <a:r>
              <a:rPr lang="en-US" sz="2400" dirty="0" smtClean="0">
                <a:solidFill>
                  <a:schemeClr val="tx1"/>
                </a:solidFill>
              </a:rPr>
              <a:t>Science Practices distinguish science from other ways of knowing.</a:t>
            </a:r>
          </a:p>
          <a:p>
            <a:pPr marL="342900" indent="-342900" algn="l">
              <a:spcAft>
                <a:spcPts val="1200"/>
              </a:spcAft>
              <a:buFont typeface="Arial" pitchFamily="34" charset="0"/>
              <a:buChar char="•"/>
            </a:pPr>
            <a:r>
              <a:rPr lang="en-US" sz="2400" dirty="0" smtClean="0">
                <a:solidFill>
                  <a:schemeClr val="tx1"/>
                </a:solidFill>
              </a:rPr>
              <a:t>When students actively engage in Science </a:t>
            </a:r>
            <a:r>
              <a:rPr lang="en-US" sz="2400" dirty="0">
                <a:solidFill>
                  <a:schemeClr val="tx1"/>
                </a:solidFill>
              </a:rPr>
              <a:t>P</a:t>
            </a:r>
            <a:r>
              <a:rPr lang="en-US" sz="2400" dirty="0" smtClean="0">
                <a:solidFill>
                  <a:schemeClr val="tx1"/>
                </a:solidFill>
              </a:rPr>
              <a:t>ractices they deepen their understanding of core science ideas.</a:t>
            </a:r>
          </a:p>
          <a:p>
            <a:pPr marL="342900" indent="-342900" algn="l">
              <a:spcAft>
                <a:spcPts val="1200"/>
              </a:spcAft>
              <a:buFont typeface="Arial" pitchFamily="34" charset="0"/>
              <a:buChar char="•"/>
            </a:pPr>
            <a:r>
              <a:rPr lang="en-US" sz="2400" dirty="0" smtClean="0">
                <a:solidFill>
                  <a:schemeClr val="tx1"/>
                </a:solidFill>
              </a:rPr>
              <a:t>This vision of the Core </a:t>
            </a:r>
            <a:r>
              <a:rPr lang="en-US" sz="2400" dirty="0">
                <a:solidFill>
                  <a:schemeClr val="tx1"/>
                </a:solidFill>
              </a:rPr>
              <a:t>I</a:t>
            </a:r>
            <a:r>
              <a:rPr lang="en-US" sz="2400" dirty="0" smtClean="0">
                <a:solidFill>
                  <a:schemeClr val="tx1"/>
                </a:solidFill>
              </a:rPr>
              <a:t>deas and Practices in science provides the utility students need to engage in making sense of the natural and design worlds.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smtClean="0">
              <a:solidFill>
                <a:schemeClr val="tx1"/>
              </a:solidFill>
            </a:endParaRPr>
          </a:p>
          <a:p>
            <a:endParaRPr lang="en-US" sz="2400" dirty="0" smtClean="0"/>
          </a:p>
          <a:p>
            <a:endParaRPr lang="en-US" sz="2400" dirty="0"/>
          </a:p>
        </p:txBody>
      </p:sp>
    </p:spTree>
    <p:extLst>
      <p:ext uri="{BB962C8B-B14F-4D97-AF65-F5344CB8AC3E}">
        <p14:creationId xmlns:p14="http://schemas.microsoft.com/office/powerpoint/2010/main" val="1288519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52400" y="0"/>
            <a:ext cx="8991600" cy="6001643"/>
          </a:xfrm>
          <a:prstGeom prst="rect">
            <a:avLst/>
          </a:prstGeom>
        </p:spPr>
        <p:txBody>
          <a:bodyPr wrap="square">
            <a:spAutoFit/>
          </a:bodyPr>
          <a:lstStyle/>
          <a:p>
            <a:pPr algn="ctr"/>
            <a:r>
              <a:rPr lang="en-US" sz="2800" b="1" dirty="0" smtClean="0">
                <a:solidFill>
                  <a:schemeClr val="accent6">
                    <a:lumMod val="75000"/>
                  </a:schemeClr>
                </a:solidFill>
              </a:rPr>
              <a:t>Understanding How Scientists Work</a:t>
            </a:r>
            <a:endParaRPr lang="en-US" b="1" dirty="0" smtClean="0">
              <a:solidFill>
                <a:schemeClr val="accent6">
                  <a:lumMod val="75000"/>
                </a:schemeClr>
              </a:solidFill>
            </a:endParaRPr>
          </a:p>
          <a:p>
            <a:endParaRPr lang="en-US" sz="800" dirty="0" smtClean="0"/>
          </a:p>
          <a:p>
            <a:r>
              <a:rPr lang="en-US" sz="2000" b="1" dirty="0" smtClean="0"/>
              <a:t>First - </a:t>
            </a:r>
            <a:r>
              <a:rPr lang="en-US" sz="2000" dirty="0" smtClean="0"/>
              <a:t>It minimizes the tendency to </a:t>
            </a:r>
            <a:r>
              <a:rPr lang="en-US" sz="2000" dirty="0" smtClean="0">
                <a:solidFill>
                  <a:srgbClr val="FF0000"/>
                </a:solidFill>
              </a:rPr>
              <a:t>reduce scientific practices to a single set of procedures,</a:t>
            </a:r>
            <a:r>
              <a:rPr lang="en-US" sz="2000" dirty="0" smtClean="0"/>
              <a:t> such as identifying and controlling variables, classifying entities, and identifying sources of error. This tendency overemphasizes experimental investigation at the expense of other practices, such as modeling, critique, and communication.</a:t>
            </a:r>
          </a:p>
          <a:p>
            <a:endParaRPr lang="en-US" sz="800" dirty="0" smtClean="0"/>
          </a:p>
          <a:p>
            <a:r>
              <a:rPr lang="en-US" sz="2000" b="1" dirty="0" smtClean="0"/>
              <a:t>Second - </a:t>
            </a:r>
            <a:r>
              <a:rPr lang="en-US" sz="2000" dirty="0" smtClean="0"/>
              <a:t>A focus on practices (in the plural) avoids the </a:t>
            </a:r>
            <a:r>
              <a:rPr lang="en-US" sz="2000" dirty="0" smtClean="0">
                <a:solidFill>
                  <a:srgbClr val="FF0000"/>
                </a:solidFill>
              </a:rPr>
              <a:t>mistaken impression that there is one distinctive approach</a:t>
            </a:r>
            <a:r>
              <a:rPr lang="en-US" sz="2000" dirty="0" smtClean="0"/>
              <a:t> common to all science—a single “scientific method”—or that uncertainty is a universal attribute of science.</a:t>
            </a:r>
          </a:p>
          <a:p>
            <a:r>
              <a:rPr lang="en-US" sz="2000" dirty="0" smtClean="0"/>
              <a:t> </a:t>
            </a:r>
            <a:endParaRPr lang="en-US" sz="1000" dirty="0" smtClean="0"/>
          </a:p>
          <a:p>
            <a:r>
              <a:rPr lang="en-US" sz="2000" b="1" dirty="0" smtClean="0"/>
              <a:t>Third - </a:t>
            </a:r>
            <a:r>
              <a:rPr lang="en-US" sz="2000" dirty="0" smtClean="0"/>
              <a:t>Attempts to develop the idea that science should be taught through a process of inquiry have been hampered by the lack of a commonly accepted definition of its constituent elements.  The focus in the Framework is on important practices, such as modeling, developing explanations, and engaging in critique and evaluation (argumentation), that have too often been underemphasized in the context of science education.  Students engage in argumentation from evidence to understand the science reasoning and empirical evidence to support explanations.</a:t>
            </a:r>
            <a:endParaRPr lang="en-US" sz="2000" dirty="0"/>
          </a:p>
        </p:txBody>
      </p:sp>
    </p:spTree>
    <p:extLst>
      <p:ext uri="{BB962C8B-B14F-4D97-AF65-F5344CB8AC3E}">
        <p14:creationId xmlns:p14="http://schemas.microsoft.com/office/powerpoint/2010/main" val="187007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6">
                    <a:lumMod val="75000"/>
                  </a:schemeClr>
                </a:solidFill>
              </a:rPr>
              <a:t>Science and Engineering Practices</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lvl="1"/>
            <a:r>
              <a:rPr lang="en-US" dirty="0" smtClean="0"/>
              <a:t>Activity 1) Explanations from Evidence (polymer)</a:t>
            </a:r>
          </a:p>
          <a:p>
            <a:pPr lvl="1">
              <a:buNone/>
            </a:pPr>
            <a:endParaRPr lang="en-US" dirty="0" smtClean="0"/>
          </a:p>
          <a:p>
            <a:endParaRPr lang="en-US" dirty="0"/>
          </a:p>
        </p:txBody>
      </p:sp>
    </p:spTree>
    <p:extLst>
      <p:ext uri="{BB962C8B-B14F-4D97-AF65-F5344CB8AC3E}">
        <p14:creationId xmlns:p14="http://schemas.microsoft.com/office/powerpoint/2010/main" val="90306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Evidence to Support Explanations</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What distinguishes science from other ways of knowing is the reliance on evidence.</a:t>
            </a:r>
          </a:p>
          <a:p>
            <a:endParaRPr lang="en-US" dirty="0" smtClean="0"/>
          </a:p>
          <a:p>
            <a:r>
              <a:rPr lang="en-US" dirty="0" smtClean="0"/>
              <a:t>Value and use science as a process of obtaining knowledge based on empirical evidence.</a:t>
            </a:r>
            <a:endParaRPr lang="en-US" dirty="0"/>
          </a:p>
        </p:txBody>
      </p:sp>
    </p:spTree>
    <p:extLst>
      <p:ext uri="{BB962C8B-B14F-4D97-AF65-F5344CB8AC3E}">
        <p14:creationId xmlns:p14="http://schemas.microsoft.com/office/powerpoint/2010/main" val="1528525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228600" y="76200"/>
            <a:ext cx="8229600" cy="792162"/>
          </a:xfrm>
        </p:spPr>
        <p:txBody>
          <a:bodyPr>
            <a:normAutofit/>
          </a:bodyPr>
          <a:lstStyle/>
          <a:p>
            <a:pPr algn="r" eaLnBrk="1" hangingPunct="1"/>
            <a:r>
              <a:rPr lang="en-US" sz="2800" b="1" dirty="0" smtClean="0">
                <a:solidFill>
                  <a:srgbClr val="00B050"/>
                </a:solidFill>
              </a:rPr>
              <a:t> </a:t>
            </a:r>
            <a:r>
              <a:rPr lang="en-US" sz="2800" b="1" dirty="0" smtClean="0">
                <a:solidFill>
                  <a:schemeClr val="accent6">
                    <a:lumMod val="75000"/>
                  </a:schemeClr>
                </a:solidFill>
              </a:rPr>
              <a:t>Polymer Science Practices </a:t>
            </a:r>
            <a:r>
              <a:rPr lang="en-US" sz="2800" b="1" dirty="0" smtClean="0">
                <a:solidFill>
                  <a:srgbClr val="00B050"/>
                </a:solidFill>
              </a:rPr>
              <a:t>- Activity </a:t>
            </a:r>
            <a:r>
              <a:rPr lang="en-US" sz="2800" b="1" dirty="0">
                <a:solidFill>
                  <a:srgbClr val="00B050"/>
                </a:solidFill>
              </a:rPr>
              <a:t>1</a:t>
            </a:r>
            <a:r>
              <a:rPr lang="en-US" sz="2800" b="1" dirty="0" smtClean="0">
                <a:solidFill>
                  <a:srgbClr val="00B050"/>
                </a:solidFill>
              </a:rPr>
              <a:t> </a:t>
            </a:r>
          </a:p>
        </p:txBody>
      </p:sp>
      <p:sp>
        <p:nvSpPr>
          <p:cNvPr id="33794" name="Content Placeholder 1"/>
          <p:cNvSpPr>
            <a:spLocks noGrp="1"/>
          </p:cNvSpPr>
          <p:nvPr>
            <p:ph idx="1"/>
          </p:nvPr>
        </p:nvSpPr>
        <p:spPr>
          <a:xfrm>
            <a:off x="228600" y="609600"/>
            <a:ext cx="8763000" cy="5791200"/>
          </a:xfrm>
        </p:spPr>
        <p:txBody>
          <a:bodyPr>
            <a:normAutofit/>
          </a:bodyPr>
          <a:lstStyle/>
          <a:p>
            <a:pPr eaLnBrk="1" hangingPunct="1">
              <a:buFontTx/>
              <a:buNone/>
            </a:pPr>
            <a:r>
              <a:rPr lang="en-US" sz="2800" i="1" dirty="0" smtClean="0"/>
              <a:t>Group Activity  </a:t>
            </a:r>
          </a:p>
          <a:p>
            <a:pPr marL="457200" indent="-457200">
              <a:buFont typeface="+mj-lt"/>
              <a:buAutoNum type="arabicPeriod"/>
            </a:pPr>
            <a:r>
              <a:rPr lang="en-US" sz="1800" dirty="0" smtClean="0"/>
              <a:t>Add </a:t>
            </a:r>
            <a:r>
              <a:rPr lang="en-US" sz="1800" dirty="0"/>
              <a:t>a spoonful of the Borax </a:t>
            </a:r>
            <a:r>
              <a:rPr lang="en-US" sz="1800" dirty="0" smtClean="0"/>
              <a:t>powder with the cup of water </a:t>
            </a:r>
            <a:r>
              <a:rPr lang="en-US" sz="1800" dirty="0"/>
              <a:t>and stir </a:t>
            </a:r>
            <a:r>
              <a:rPr lang="en-US" sz="1800" dirty="0" smtClean="0"/>
              <a:t>it with wooden stick.</a:t>
            </a:r>
            <a:endParaRPr lang="en-US" sz="1800" dirty="0"/>
          </a:p>
          <a:p>
            <a:pPr marL="457200" indent="-457200">
              <a:buFont typeface="+mj-lt"/>
              <a:buAutoNum type="arabicPeriod"/>
            </a:pPr>
            <a:r>
              <a:rPr lang="en-US" sz="1800" dirty="0"/>
              <a:t>Fill the other small cup with about 1 inch (2.5 cm) of the glue</a:t>
            </a:r>
            <a:r>
              <a:rPr lang="en-US" sz="1800" dirty="0" smtClean="0"/>
              <a:t>. Add the film canister of water and stir</a:t>
            </a:r>
            <a:endParaRPr lang="en-US" sz="1800" dirty="0"/>
          </a:p>
          <a:p>
            <a:pPr marL="457200" indent="-457200">
              <a:buFont typeface="+mj-lt"/>
              <a:buAutoNum type="arabicPeriod"/>
            </a:pPr>
            <a:r>
              <a:rPr lang="en-US" sz="1800" dirty="0" smtClean="0"/>
              <a:t>Add </a:t>
            </a:r>
            <a:r>
              <a:rPr lang="en-US" sz="1800" dirty="0"/>
              <a:t>one </a:t>
            </a:r>
            <a:r>
              <a:rPr lang="en-US" sz="1800" dirty="0" smtClean="0"/>
              <a:t>spoonful of </a:t>
            </a:r>
            <a:r>
              <a:rPr lang="en-US" sz="1800" dirty="0"/>
              <a:t>the Borax solution you made earlier and stir well. </a:t>
            </a:r>
          </a:p>
          <a:p>
            <a:pPr marL="457200" indent="-457200" eaLnBrk="1" hangingPunct="1">
              <a:buFont typeface="+mj-lt"/>
              <a:buAutoNum type="arabicPeriod"/>
            </a:pPr>
            <a:r>
              <a:rPr lang="en-US" sz="1800" b="1" dirty="0" smtClean="0"/>
              <a:t>Formulate questions and investigate </a:t>
            </a:r>
            <a:r>
              <a:rPr lang="en-US" sz="1800" b="1" dirty="0" smtClean="0">
                <a:solidFill>
                  <a:srgbClr val="CC3300"/>
                </a:solidFill>
              </a:rPr>
              <a:t>explanations</a:t>
            </a:r>
            <a:r>
              <a:rPr lang="en-US" sz="1800" b="1" dirty="0" smtClean="0"/>
              <a:t> of the observed phenomena. </a:t>
            </a:r>
            <a:r>
              <a:rPr lang="en-US" sz="1800" b="1" dirty="0" smtClean="0"/>
              <a:t>(Ex. Does it have properties of a solid or a liquid?)</a:t>
            </a:r>
            <a:endParaRPr lang="en-US" sz="1800" b="1" dirty="0" smtClean="0"/>
          </a:p>
          <a:p>
            <a:pPr marL="457200" indent="-457200" eaLnBrk="1" hangingPunct="1">
              <a:buFont typeface="+mj-lt"/>
              <a:buAutoNum type="arabicPeriod"/>
            </a:pPr>
            <a:r>
              <a:rPr lang="en-US" sz="1800" b="1" dirty="0" smtClean="0"/>
              <a:t>Develop and use </a:t>
            </a:r>
            <a:r>
              <a:rPr lang="en-US" sz="1800" b="1" dirty="0" smtClean="0">
                <a:solidFill>
                  <a:srgbClr val="CC3300"/>
                </a:solidFill>
              </a:rPr>
              <a:t>evidence</a:t>
            </a:r>
            <a:r>
              <a:rPr lang="en-US" sz="1800" b="1" dirty="0" smtClean="0"/>
              <a:t> to supports your </a:t>
            </a:r>
            <a:r>
              <a:rPr lang="en-US" sz="1800" b="1" dirty="0" smtClean="0">
                <a:solidFill>
                  <a:srgbClr val="CC3300"/>
                </a:solidFill>
              </a:rPr>
              <a:t>explanations</a:t>
            </a:r>
            <a:r>
              <a:rPr lang="en-US" sz="1800" b="1" dirty="0" smtClean="0"/>
              <a:t>.</a:t>
            </a:r>
          </a:p>
          <a:p>
            <a:pPr eaLnBrk="1" hangingPunct="1">
              <a:buFontTx/>
              <a:buNone/>
            </a:pPr>
            <a:r>
              <a:rPr lang="en-US" sz="2800" i="1" dirty="0" smtClean="0"/>
              <a:t>Individual Activity</a:t>
            </a:r>
          </a:p>
          <a:p>
            <a:pPr marL="457200" indent="-457200">
              <a:buNone/>
            </a:pPr>
            <a:r>
              <a:rPr lang="en-US" sz="2000" b="1" dirty="0" smtClean="0"/>
              <a:t>4.   </a:t>
            </a:r>
            <a:r>
              <a:rPr lang="en-US" sz="1800" b="1" dirty="0" smtClean="0">
                <a:solidFill>
                  <a:srgbClr val="CC3300"/>
                </a:solidFill>
              </a:rPr>
              <a:t>Write</a:t>
            </a:r>
            <a:r>
              <a:rPr lang="en-US" sz="1800" b="1" dirty="0" smtClean="0"/>
              <a:t> in your journal </a:t>
            </a:r>
            <a:r>
              <a:rPr lang="en-US" sz="1800" b="1" dirty="0" smtClean="0"/>
              <a:t>your </a:t>
            </a:r>
            <a:r>
              <a:rPr lang="en-US" sz="1800" b="1" dirty="0" smtClean="0">
                <a:solidFill>
                  <a:srgbClr val="CC3300"/>
                </a:solidFill>
              </a:rPr>
              <a:t>explanation</a:t>
            </a:r>
            <a:r>
              <a:rPr lang="en-US" sz="1800" b="1" dirty="0" smtClean="0"/>
              <a:t> that can be used to communicate to others your explanation for this  phenomena and the describe the </a:t>
            </a:r>
            <a:r>
              <a:rPr lang="en-US" sz="1800" b="1" dirty="0">
                <a:solidFill>
                  <a:srgbClr val="CC3300"/>
                </a:solidFill>
              </a:rPr>
              <a:t>evidence</a:t>
            </a:r>
            <a:r>
              <a:rPr lang="en-US" sz="1800" b="1" dirty="0" smtClean="0"/>
              <a:t> to support your </a:t>
            </a:r>
            <a:r>
              <a:rPr lang="en-US" sz="1800" b="1" dirty="0" smtClean="0">
                <a:solidFill>
                  <a:srgbClr val="CC3300"/>
                </a:solidFill>
              </a:rPr>
              <a:t>explanation</a:t>
            </a:r>
            <a:r>
              <a:rPr lang="en-US" sz="1800" b="1" dirty="0" smtClean="0">
                <a:solidFill>
                  <a:srgbClr val="C00000"/>
                </a:solidFill>
              </a:rPr>
              <a:t>.</a:t>
            </a:r>
            <a:endParaRPr lang="en-US" sz="1800" b="1" dirty="0">
              <a:solidFill>
                <a:srgbClr val="C00000"/>
              </a:solidFill>
            </a:endParaRPr>
          </a:p>
          <a:p>
            <a:pPr>
              <a:buNone/>
            </a:pPr>
            <a:r>
              <a:rPr lang="en-US" sz="2800" i="1" dirty="0"/>
              <a:t>Following Discussion </a:t>
            </a:r>
          </a:p>
          <a:p>
            <a:pPr eaLnBrk="1" hangingPunct="1"/>
            <a:r>
              <a:rPr lang="en-US" sz="1800" dirty="0" smtClean="0">
                <a:solidFill>
                  <a:srgbClr val="CC3300"/>
                </a:solidFill>
              </a:rPr>
              <a:t>R</a:t>
            </a:r>
            <a:r>
              <a:rPr lang="en-US" sz="1800" b="1" dirty="0" smtClean="0">
                <a:solidFill>
                  <a:srgbClr val="CC3300"/>
                </a:solidFill>
              </a:rPr>
              <a:t>eflect </a:t>
            </a:r>
            <a:r>
              <a:rPr lang="en-US" sz="1800" b="1" dirty="0" smtClean="0"/>
              <a:t>on the nature of instruction that leads students to develop </a:t>
            </a:r>
            <a:r>
              <a:rPr lang="en-US" sz="1800" b="1" dirty="0" smtClean="0">
                <a:solidFill>
                  <a:srgbClr val="CC3300"/>
                </a:solidFill>
              </a:rPr>
              <a:t>explanations</a:t>
            </a:r>
            <a:r>
              <a:rPr lang="en-US" sz="1800" b="1" dirty="0" smtClean="0"/>
              <a:t> based upon </a:t>
            </a:r>
            <a:r>
              <a:rPr lang="en-US" sz="1800" b="1" dirty="0" smtClean="0">
                <a:solidFill>
                  <a:srgbClr val="CC3300"/>
                </a:solidFill>
              </a:rPr>
              <a:t>evidence</a:t>
            </a:r>
            <a:r>
              <a:rPr lang="en-US" sz="1800" b="1" dirty="0" smtClean="0">
                <a:solidFill>
                  <a:srgbClr val="C00000"/>
                </a:solidFill>
              </a:rPr>
              <a:t>.</a:t>
            </a:r>
          </a:p>
          <a:p>
            <a:pPr eaLnBrk="1" hangingPunct="1"/>
            <a:endParaRPr lang="en-US" sz="900" b="1" dirty="0" smtClean="0"/>
          </a:p>
        </p:txBody>
      </p:sp>
    </p:spTree>
    <p:extLst>
      <p:ext uri="{BB962C8B-B14F-4D97-AF65-F5344CB8AC3E}">
        <p14:creationId xmlns:p14="http://schemas.microsoft.com/office/powerpoint/2010/main" val="155640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200" b="1" dirty="0" smtClean="0">
                <a:solidFill>
                  <a:schemeClr val="accent6">
                    <a:lumMod val="75000"/>
                  </a:schemeClr>
                </a:solidFill>
              </a:rPr>
              <a:t>What is the Role of Investigations in the Classroom?</a:t>
            </a:r>
            <a:endParaRPr lang="en-US" sz="3200" b="1" dirty="0">
              <a:solidFill>
                <a:schemeClr val="accent6">
                  <a:lumMod val="75000"/>
                </a:schemeClr>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buNone/>
            </a:pPr>
            <a:r>
              <a:rPr lang="en-US" b="1" i="1" dirty="0" smtClean="0"/>
              <a:t>Student – Planning and Carrying out Investigations</a:t>
            </a:r>
          </a:p>
          <a:p>
            <a:r>
              <a:rPr lang="en-US" dirty="0" smtClean="0"/>
              <a:t>Providing empirical evidence to support assertions</a:t>
            </a:r>
          </a:p>
          <a:p>
            <a:r>
              <a:rPr lang="en-US" dirty="0" smtClean="0"/>
              <a:t>Listening to others’ arguments and analyze the evidence</a:t>
            </a:r>
          </a:p>
          <a:p>
            <a:r>
              <a:rPr lang="en-US" dirty="0" smtClean="0"/>
              <a:t>Evaluating arguments based on evidence and reasoning</a:t>
            </a:r>
          </a:p>
          <a:p>
            <a:r>
              <a:rPr lang="en-US" dirty="0" smtClean="0"/>
              <a:t>Developing own explanations based on evidence</a:t>
            </a:r>
          </a:p>
          <a:p>
            <a:r>
              <a:rPr lang="en-US" dirty="0" smtClean="0"/>
              <a:t>Communicating findings</a:t>
            </a:r>
          </a:p>
          <a:p>
            <a:pPr>
              <a:buNone/>
            </a:pPr>
            <a:r>
              <a:rPr lang="en-US" b="1" i="1" dirty="0" smtClean="0"/>
              <a:t>Teacher – Engaging students in practices</a:t>
            </a:r>
          </a:p>
          <a:p>
            <a:r>
              <a:rPr lang="en-US" dirty="0" smtClean="0"/>
              <a:t>Making student thinking visible using argumentation, writing and models. </a:t>
            </a:r>
          </a:p>
          <a:p>
            <a:r>
              <a:rPr lang="en-US" dirty="0" smtClean="0"/>
              <a:t>Assessing student understanding to support student reasoning and sense making.  </a:t>
            </a:r>
          </a:p>
          <a:p>
            <a:r>
              <a:rPr lang="en-US" dirty="0" smtClean="0"/>
              <a:t>Evaluating student explanations of Core Ideas used in the explanations.</a:t>
            </a:r>
          </a:p>
        </p:txBody>
      </p:sp>
    </p:spTree>
    <p:extLst>
      <p:ext uri="{BB962C8B-B14F-4D97-AF65-F5344CB8AC3E}">
        <p14:creationId xmlns:p14="http://schemas.microsoft.com/office/powerpoint/2010/main" val="33227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6">
                    <a:lumMod val="75000"/>
                  </a:schemeClr>
                </a:solidFill>
              </a:rPr>
              <a:t>Science and Engineering Practices</a:t>
            </a:r>
            <a:endParaRPr lang="en-US" b="1" dirty="0">
              <a:solidFill>
                <a:schemeClr val="accent6">
                  <a:lumMod val="75000"/>
                </a:schemeClr>
              </a:solidFill>
            </a:endParaRPr>
          </a:p>
        </p:txBody>
      </p:sp>
      <p:sp>
        <p:nvSpPr>
          <p:cNvPr id="3" name="Content Placeholder 2"/>
          <p:cNvSpPr>
            <a:spLocks noGrp="1"/>
          </p:cNvSpPr>
          <p:nvPr>
            <p:ph idx="1"/>
          </p:nvPr>
        </p:nvSpPr>
        <p:spPr>
          <a:xfrm>
            <a:off x="304800" y="609600"/>
            <a:ext cx="8458200" cy="5562600"/>
          </a:xfrm>
        </p:spPr>
        <p:txBody>
          <a:bodyPr>
            <a:noAutofit/>
          </a:bodyPr>
          <a:lstStyle/>
          <a:p>
            <a:pPr>
              <a:buNone/>
            </a:pPr>
            <a:r>
              <a:rPr lang="en-US" sz="2400" dirty="0" smtClean="0"/>
              <a:t>1.  Asking </a:t>
            </a:r>
            <a:r>
              <a:rPr lang="en-US" sz="2400" dirty="0"/>
              <a:t>Q</a:t>
            </a:r>
            <a:r>
              <a:rPr lang="en-US" sz="2400" dirty="0" smtClean="0"/>
              <a:t>uestions (Science) and Defining </a:t>
            </a:r>
            <a:r>
              <a:rPr lang="en-US" sz="2400" dirty="0"/>
              <a:t>P</a:t>
            </a:r>
            <a:r>
              <a:rPr lang="en-US" sz="2400" dirty="0" smtClean="0"/>
              <a:t>roblems (Engineering)</a:t>
            </a:r>
          </a:p>
          <a:p>
            <a:pPr>
              <a:buNone/>
            </a:pPr>
            <a:r>
              <a:rPr lang="en-US" sz="2400" dirty="0" smtClean="0"/>
              <a:t>2.  Developing and Using </a:t>
            </a:r>
            <a:r>
              <a:rPr lang="en-US" sz="2400" dirty="0"/>
              <a:t>M</a:t>
            </a:r>
            <a:r>
              <a:rPr lang="en-US" sz="2400" dirty="0" smtClean="0"/>
              <a:t>odels</a:t>
            </a:r>
          </a:p>
          <a:p>
            <a:pPr>
              <a:buNone/>
            </a:pPr>
            <a:r>
              <a:rPr lang="en-US" sz="2400" dirty="0" smtClean="0"/>
              <a:t>3.  Planning and Carrying </a:t>
            </a:r>
            <a:r>
              <a:rPr lang="en-US" sz="2400" dirty="0"/>
              <a:t>O</a:t>
            </a:r>
            <a:r>
              <a:rPr lang="en-US" sz="2400" dirty="0" smtClean="0"/>
              <a:t>ut </a:t>
            </a:r>
            <a:r>
              <a:rPr lang="en-US" sz="2400" dirty="0"/>
              <a:t>I</a:t>
            </a:r>
            <a:r>
              <a:rPr lang="en-US" sz="2400" dirty="0" smtClean="0"/>
              <a:t>nvestigations</a:t>
            </a:r>
          </a:p>
          <a:p>
            <a:pPr>
              <a:buNone/>
            </a:pPr>
            <a:r>
              <a:rPr lang="en-US" sz="2400" dirty="0" smtClean="0"/>
              <a:t>4.  Analyzing and Interpreting </a:t>
            </a:r>
            <a:r>
              <a:rPr lang="en-US" sz="2400" dirty="0"/>
              <a:t>D</a:t>
            </a:r>
            <a:r>
              <a:rPr lang="en-US" sz="2400" dirty="0" smtClean="0"/>
              <a:t>ata</a:t>
            </a:r>
          </a:p>
          <a:p>
            <a:pPr>
              <a:buNone/>
            </a:pPr>
            <a:r>
              <a:rPr lang="en-US" sz="2400" dirty="0" smtClean="0"/>
              <a:t>5.  Using </a:t>
            </a:r>
            <a:r>
              <a:rPr lang="en-US" sz="2400" dirty="0"/>
              <a:t>M</a:t>
            </a:r>
            <a:r>
              <a:rPr lang="en-US" sz="2400" dirty="0" smtClean="0"/>
              <a:t>athematics, Information and </a:t>
            </a:r>
            <a:r>
              <a:rPr lang="en-US" sz="2400" dirty="0"/>
              <a:t>C</a:t>
            </a:r>
            <a:r>
              <a:rPr lang="en-US" sz="2400" dirty="0" smtClean="0"/>
              <a:t>omputer Technology, and Computational </a:t>
            </a:r>
            <a:r>
              <a:rPr lang="en-US" sz="2400" dirty="0"/>
              <a:t>T</a:t>
            </a:r>
            <a:r>
              <a:rPr lang="en-US" sz="2400" dirty="0" smtClean="0"/>
              <a:t>hinking</a:t>
            </a:r>
          </a:p>
          <a:p>
            <a:pPr>
              <a:buNone/>
            </a:pPr>
            <a:r>
              <a:rPr lang="en-US" sz="2400" dirty="0" smtClean="0"/>
              <a:t>6.  Constructing </a:t>
            </a:r>
            <a:r>
              <a:rPr lang="en-US" sz="2400" dirty="0"/>
              <a:t>E</a:t>
            </a:r>
            <a:r>
              <a:rPr lang="en-US" sz="2400" dirty="0" smtClean="0"/>
              <a:t>xplanations (Science) and Designing </a:t>
            </a:r>
            <a:r>
              <a:rPr lang="en-US" sz="2400" dirty="0"/>
              <a:t>S</a:t>
            </a:r>
            <a:r>
              <a:rPr lang="en-US" sz="2400" dirty="0" smtClean="0"/>
              <a:t>olutions (Engineering)</a:t>
            </a:r>
          </a:p>
          <a:p>
            <a:pPr>
              <a:buNone/>
            </a:pPr>
            <a:r>
              <a:rPr lang="en-US" sz="2400" dirty="0" smtClean="0"/>
              <a:t>7.  Engaging in Argument from Evidence</a:t>
            </a:r>
          </a:p>
          <a:p>
            <a:pPr>
              <a:buNone/>
            </a:pPr>
            <a:r>
              <a:rPr lang="en-US" sz="2400" dirty="0" smtClean="0"/>
              <a:t>8.  Obtaining, Evaluating, and Communicating Information</a:t>
            </a:r>
            <a:endParaRPr lang="en-US" sz="2800" dirty="0" smtClean="0"/>
          </a:p>
          <a:p>
            <a:pPr>
              <a:buNone/>
            </a:pPr>
            <a:r>
              <a:rPr lang="en-US" sz="2000" dirty="0" smtClean="0">
                <a:solidFill>
                  <a:srgbClr val="FF0000"/>
                </a:solidFill>
              </a:rPr>
              <a:t>   Framework Page 42 </a:t>
            </a:r>
            <a:endParaRPr lang="en-US" sz="2000" dirty="0">
              <a:solidFill>
                <a:srgbClr val="FF0000"/>
              </a:solidFill>
            </a:endParaRPr>
          </a:p>
        </p:txBody>
      </p:sp>
    </p:spTree>
    <p:extLst>
      <p:ext uri="{BB962C8B-B14F-4D97-AF65-F5344CB8AC3E}">
        <p14:creationId xmlns:p14="http://schemas.microsoft.com/office/powerpoint/2010/main" val="274560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title"/>
          </p:nvPr>
        </p:nvSpPr>
        <p:spPr bwMode="auto">
          <a:xfrm>
            <a:off x="457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smtClean="0">
                <a:solidFill>
                  <a:schemeClr val="accent6">
                    <a:lumMod val="75000"/>
                  </a:schemeClr>
                </a:solidFill>
              </a:rPr>
              <a:t>Welcomes</a:t>
            </a:r>
          </a:p>
        </p:txBody>
      </p:sp>
      <p:sp>
        <p:nvSpPr>
          <p:cNvPr id="9218" name="Content Placeholder 4"/>
          <p:cNvSpPr>
            <a:spLocks noGrp="1"/>
          </p:cNvSpPr>
          <p:nvPr>
            <p:ph idx="1"/>
          </p:nvPr>
        </p:nvSpPr>
        <p:spPr>
          <a:xfrm>
            <a:off x="228600" y="1295400"/>
            <a:ext cx="8665498" cy="4800600"/>
          </a:xfrm>
        </p:spPr>
        <p:txBody>
          <a:bodyPr/>
          <a:lstStyle/>
          <a:p>
            <a:pPr marL="0" indent="0" algn="ctr">
              <a:buNone/>
            </a:pPr>
            <a:r>
              <a:rPr lang="en-US" sz="3600" dirty="0" smtClean="0"/>
              <a:t>Kim Price</a:t>
            </a:r>
          </a:p>
          <a:p>
            <a:pPr marL="0" indent="0" algn="ctr">
              <a:buNone/>
            </a:pPr>
            <a:r>
              <a:rPr lang="en-US" sz="3200" dirty="0" smtClean="0"/>
              <a:t>Vice President, 3M Community Affairs</a:t>
            </a:r>
          </a:p>
          <a:p>
            <a:pPr marL="0" indent="0" algn="ctr">
              <a:buNone/>
            </a:pPr>
            <a:r>
              <a:rPr lang="en-US" sz="3200" dirty="0" smtClean="0"/>
              <a:t> and 3M Foundation</a:t>
            </a:r>
          </a:p>
          <a:p>
            <a:pPr marL="0" indent="0" algn="ctr">
              <a:buNone/>
            </a:pPr>
            <a:endParaRPr lang="en-US" dirty="0"/>
          </a:p>
          <a:p>
            <a:pPr marL="0" indent="0" algn="ctr">
              <a:buNone/>
            </a:pPr>
            <a:r>
              <a:rPr lang="en-US" sz="3600" dirty="0" smtClean="0"/>
              <a:t>Beth Aune </a:t>
            </a:r>
          </a:p>
          <a:p>
            <a:pPr marL="0" indent="0" algn="ctr">
              <a:buNone/>
            </a:pPr>
            <a:r>
              <a:rPr lang="en-US" sz="3200" dirty="0" smtClean="0"/>
              <a:t>Director, Academic Standards and Instructional Effectiveness </a:t>
            </a:r>
          </a:p>
          <a:p>
            <a:pPr marL="0" indent="0" algn="ctr">
              <a:buNone/>
            </a:pPr>
            <a:r>
              <a:rPr lang="en-US" sz="3200" dirty="0" smtClean="0"/>
              <a:t>Minnesota Department of Education</a:t>
            </a:r>
          </a:p>
          <a:p>
            <a:endParaRPr lang="en-US" dirty="0"/>
          </a:p>
          <a:p>
            <a:pPr marL="0" indent="0">
              <a:buNone/>
            </a:pPr>
            <a:endParaRPr lang="en-US" dirty="0" smtClean="0"/>
          </a:p>
          <a:p>
            <a:endParaRPr lang="en-US" dirty="0" smtClean="0"/>
          </a:p>
        </p:txBody>
      </p:sp>
      <p:sp>
        <p:nvSpPr>
          <p:cNvPr id="922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739679-D719-4B25-B124-6754C26571FF}" type="slidenum">
              <a:rPr lang="en-US">
                <a:latin typeface="Arial" pitchFamily="34" charset="0"/>
              </a:rPr>
              <a:pPr fontAlgn="base">
                <a:spcBef>
                  <a:spcPct val="0"/>
                </a:spcBef>
                <a:spcAft>
                  <a:spcPct val="0"/>
                </a:spcAft>
              </a:pPr>
              <a:t>2</a:t>
            </a:fld>
            <a:endParaRPr lang="en-US" dirty="0">
              <a:latin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6248400"/>
            <a:ext cx="969298" cy="5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62200" y="6167227"/>
            <a:ext cx="5257800" cy="615553"/>
          </a:xfrm>
          <a:prstGeom prst="rect">
            <a:avLst/>
          </a:prstGeom>
        </p:spPr>
        <p:txBody>
          <a:bodyPr wrap="square">
            <a:spAutoFit/>
          </a:bodyPr>
          <a:lstStyle/>
          <a:p>
            <a:r>
              <a:rPr lang="en-US" dirty="0">
                <a:latin typeface="Myriad Pro Cond"/>
              </a:rPr>
              <a:t>“</a:t>
            </a:r>
            <a:r>
              <a:rPr lang="en-US" sz="1600" b="1" dirty="0">
                <a:latin typeface="Myriad Pro Cond"/>
              </a:rPr>
              <a:t>Leading for educational excellence and equity.</a:t>
            </a:r>
          </a:p>
          <a:p>
            <a:r>
              <a:rPr lang="en-US" sz="1600" b="1" dirty="0">
                <a:latin typeface="Myriad Pro Cond"/>
              </a:rPr>
              <a:t> Every day for every 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36638"/>
          </a:xfrm>
        </p:spPr>
        <p:txBody>
          <a:bodyPr/>
          <a:lstStyle/>
          <a:p>
            <a:r>
              <a:rPr lang="en-US" b="1" dirty="0" smtClean="0">
                <a:solidFill>
                  <a:schemeClr val="accent6">
                    <a:lumMod val="75000"/>
                  </a:schemeClr>
                </a:solidFill>
              </a:rPr>
              <a:t>Engineering Practices</a:t>
            </a:r>
            <a:endParaRPr lang="en-US" b="1" dirty="0">
              <a:solidFill>
                <a:schemeClr val="accent6">
                  <a:lumMod val="75000"/>
                </a:schemeClr>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t>These practices are a natural extension of science practices.</a:t>
            </a:r>
          </a:p>
          <a:p>
            <a:r>
              <a:rPr lang="en-US" dirty="0" smtClean="0"/>
              <a:t>Science instruction often includes opportunities for students to engage engineering practices.</a:t>
            </a:r>
            <a:endParaRPr lang="en-US" dirty="0"/>
          </a:p>
        </p:txBody>
      </p:sp>
    </p:spTree>
    <p:extLst>
      <p:ext uri="{BB962C8B-B14F-4D97-AF65-F5344CB8AC3E}">
        <p14:creationId xmlns:p14="http://schemas.microsoft.com/office/powerpoint/2010/main" val="1360269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solidFill>
                  <a:schemeClr val="accent6">
                    <a:lumMod val="75000"/>
                  </a:schemeClr>
                </a:solidFill>
              </a:rPr>
              <a:t>Building Interest in Science</a:t>
            </a:r>
            <a:endParaRPr lang="en-US" b="1" dirty="0">
              <a:solidFill>
                <a:schemeClr val="accent6">
                  <a:lumMod val="75000"/>
                </a:schemeClr>
              </a:solidFill>
            </a:endParaRPr>
          </a:p>
        </p:txBody>
      </p:sp>
      <p:sp>
        <p:nvSpPr>
          <p:cNvPr id="3" name="Content Placeholder 2"/>
          <p:cNvSpPr>
            <a:spLocks noGrp="1"/>
          </p:cNvSpPr>
          <p:nvPr>
            <p:ph idx="1"/>
          </p:nvPr>
        </p:nvSpPr>
        <p:spPr>
          <a:xfrm>
            <a:off x="228600" y="838200"/>
            <a:ext cx="8763000" cy="5029200"/>
          </a:xfrm>
        </p:spPr>
        <p:txBody>
          <a:bodyPr>
            <a:normAutofit fontScale="62500" lnSpcReduction="20000"/>
          </a:bodyPr>
          <a:lstStyle/>
          <a:p>
            <a:pPr>
              <a:lnSpc>
                <a:spcPct val="120000"/>
              </a:lnSpc>
              <a:spcBef>
                <a:spcPts val="0"/>
              </a:spcBef>
              <a:spcAft>
                <a:spcPts val="1200"/>
              </a:spcAft>
            </a:pPr>
            <a:r>
              <a:rPr lang="en-US" sz="3400" dirty="0" smtClean="0"/>
              <a:t>The line between applied science and engineering is fuzzy.</a:t>
            </a:r>
          </a:p>
          <a:p>
            <a:pPr>
              <a:lnSpc>
                <a:spcPct val="120000"/>
              </a:lnSpc>
              <a:spcBef>
                <a:spcPts val="0"/>
              </a:spcBef>
              <a:spcAft>
                <a:spcPts val="1200"/>
              </a:spcAft>
            </a:pPr>
            <a:r>
              <a:rPr lang="en-US" sz="3400" dirty="0" smtClean="0"/>
              <a:t>The Framework seeks ways for science and engineering to be used to investigate real-world problems and explore opportunities to apply scientific knowledge to engineering design problems.</a:t>
            </a:r>
          </a:p>
          <a:p>
            <a:pPr>
              <a:lnSpc>
                <a:spcPct val="120000"/>
              </a:lnSpc>
              <a:spcBef>
                <a:spcPts val="0"/>
              </a:spcBef>
              <a:spcAft>
                <a:spcPts val="1200"/>
              </a:spcAft>
            </a:pPr>
            <a:r>
              <a:rPr lang="en-US" sz="3400" dirty="0" smtClean="0"/>
              <a:t>The Framework is designed to build a strong base of core competencies to be applied by students to develop a better grounding in scientific knowledge and practices—and create greater interest in furthering science learning. </a:t>
            </a:r>
          </a:p>
          <a:p>
            <a:pPr>
              <a:lnSpc>
                <a:spcPct val="120000"/>
              </a:lnSpc>
              <a:spcBef>
                <a:spcPts val="0"/>
              </a:spcBef>
              <a:spcAft>
                <a:spcPts val="1200"/>
              </a:spcAft>
            </a:pPr>
            <a:r>
              <a:rPr lang="en-US" sz="3400" dirty="0" smtClean="0"/>
              <a:t>Applying the science ideas in the context of engineering is one way to build interest in science.</a:t>
            </a:r>
            <a:r>
              <a:rPr lang="en-US" dirty="0" smtClean="0"/>
              <a:t/>
            </a:r>
            <a:br>
              <a:rPr lang="en-US" dirty="0" smtClean="0"/>
            </a:br>
            <a:endParaRPr lang="en-US" dirty="0" smtClean="0"/>
          </a:p>
          <a:p>
            <a:pPr algn="r">
              <a:buNone/>
            </a:pPr>
            <a:r>
              <a:rPr lang="en-US" sz="2900" dirty="0" smtClean="0">
                <a:solidFill>
                  <a:srgbClr val="FF0000"/>
                </a:solidFill>
              </a:rPr>
              <a:t>Framework Page 32</a:t>
            </a:r>
            <a:endParaRPr lang="en-US" sz="2900" dirty="0">
              <a:solidFill>
                <a:srgbClr val="FF0000"/>
              </a:solidFill>
            </a:endParaRPr>
          </a:p>
        </p:txBody>
      </p:sp>
    </p:spTree>
    <p:extLst>
      <p:ext uri="{BB962C8B-B14F-4D97-AF65-F5344CB8AC3E}">
        <p14:creationId xmlns:p14="http://schemas.microsoft.com/office/powerpoint/2010/main" val="752705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6">
                    <a:lumMod val="75000"/>
                  </a:schemeClr>
                </a:solidFill>
              </a:rPr>
              <a:t>Engineering Practices</a:t>
            </a:r>
            <a:endParaRPr lang="en-US" b="1" dirty="0">
              <a:solidFill>
                <a:schemeClr val="accent6">
                  <a:lumMod val="75000"/>
                </a:schemeClr>
              </a:solidFill>
            </a:endParaRPr>
          </a:p>
        </p:txBody>
      </p:sp>
      <p:sp>
        <p:nvSpPr>
          <p:cNvPr id="3" name="Content Placeholder 2"/>
          <p:cNvSpPr>
            <a:spLocks noGrp="1"/>
          </p:cNvSpPr>
          <p:nvPr>
            <p:ph idx="1"/>
          </p:nvPr>
        </p:nvSpPr>
        <p:spPr>
          <a:xfrm>
            <a:off x="457200" y="1038488"/>
            <a:ext cx="8229600" cy="4906963"/>
          </a:xfrm>
        </p:spPr>
        <p:txBody>
          <a:bodyPr>
            <a:normAutofit/>
          </a:bodyPr>
          <a:lstStyle/>
          <a:p>
            <a:r>
              <a:rPr lang="en-US" sz="2600" dirty="0" smtClean="0"/>
              <a:t>Engineering practices are a natural extension of science practices.</a:t>
            </a:r>
          </a:p>
          <a:p>
            <a:r>
              <a:rPr lang="en-US" sz="2600" dirty="0" smtClean="0"/>
              <a:t>Science instruction often includes opportunities for engineering practices.</a:t>
            </a:r>
          </a:p>
          <a:p>
            <a:r>
              <a:rPr lang="en-US" sz="2600" dirty="0" smtClean="0"/>
              <a:t>Engineering is not a new component of science standards. Minnesota currently have elements of engineering in their science standards.</a:t>
            </a:r>
          </a:p>
          <a:p>
            <a:r>
              <a:rPr lang="en-US" sz="2600" dirty="0" smtClean="0"/>
              <a:t>The Framework provides meaningful connections of science and engineering in the Practices.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34086" y="5011882"/>
            <a:ext cx="3124201" cy="1846118"/>
          </a:xfrm>
          <a:prstGeom prst="rect">
            <a:avLst/>
          </a:prstGeom>
          <a:noFill/>
          <a:ln w="9525">
            <a:noFill/>
            <a:miter lim="800000"/>
            <a:headEnd/>
            <a:tailEnd/>
          </a:ln>
        </p:spPr>
      </p:pic>
    </p:spTree>
    <p:extLst>
      <p:ext uri="{BB962C8B-B14F-4D97-AF65-F5344CB8AC3E}">
        <p14:creationId xmlns:p14="http://schemas.microsoft.com/office/powerpoint/2010/main" val="3477208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4000" b="1" dirty="0" smtClean="0">
                <a:solidFill>
                  <a:schemeClr val="accent6">
                    <a:lumMod val="75000"/>
                  </a:schemeClr>
                </a:solidFill>
              </a:rPr>
              <a:t>Similarities and Differences</a:t>
            </a:r>
            <a:endParaRPr lang="en-US" sz="4000" b="1" dirty="0">
              <a:solidFill>
                <a:schemeClr val="accent6">
                  <a:lumMod val="75000"/>
                </a:schemeClr>
              </a:solidFill>
            </a:endParaRPr>
          </a:p>
        </p:txBody>
      </p:sp>
      <p:sp>
        <p:nvSpPr>
          <p:cNvPr id="3" name="Content Placeholder 2"/>
          <p:cNvSpPr>
            <a:spLocks noGrp="1"/>
          </p:cNvSpPr>
          <p:nvPr>
            <p:ph idx="1"/>
          </p:nvPr>
        </p:nvSpPr>
        <p:spPr>
          <a:xfrm>
            <a:off x="304800" y="1143000"/>
            <a:ext cx="8534400" cy="6400800"/>
          </a:xfrm>
        </p:spPr>
        <p:txBody>
          <a:bodyPr>
            <a:noAutofit/>
          </a:bodyPr>
          <a:lstStyle/>
          <a:p>
            <a:r>
              <a:rPr lang="en-US" sz="2000" dirty="0" smtClean="0"/>
              <a:t>Engineering and science are similar in that both involve creative processes, and neither use just one method. </a:t>
            </a:r>
          </a:p>
          <a:p>
            <a:pPr lvl="1"/>
            <a:r>
              <a:rPr lang="en-US" sz="1800" dirty="0"/>
              <a:t>J</a:t>
            </a:r>
            <a:r>
              <a:rPr lang="en-US" sz="1800" dirty="0" smtClean="0"/>
              <a:t>ust as scientific investigation has been defined in different ways, engineering design has been described in various ways. </a:t>
            </a:r>
          </a:p>
          <a:p>
            <a:pPr lvl="1"/>
            <a:r>
              <a:rPr lang="en-US" sz="1800" dirty="0" smtClean="0"/>
              <a:t>However, there is widespread agreement on the broad outlines of the engineering design process. </a:t>
            </a:r>
            <a:endParaRPr lang="en-US" sz="2000" dirty="0" smtClean="0"/>
          </a:p>
          <a:p>
            <a:r>
              <a:rPr lang="en-US" sz="2000" dirty="0" smtClean="0"/>
              <a:t>Like scientific investigations, engineering design is both iterative and systematic. </a:t>
            </a:r>
          </a:p>
          <a:p>
            <a:pPr lvl="1"/>
            <a:r>
              <a:rPr lang="en-US" sz="1800" dirty="0" smtClean="0"/>
              <a:t>It is iterative in that each new version of the design is tested and then modified, based on what has been learned up to that point. </a:t>
            </a:r>
          </a:p>
          <a:p>
            <a:pPr lvl="1"/>
            <a:r>
              <a:rPr lang="en-US" sz="1800" dirty="0" smtClean="0"/>
              <a:t>It is systematic in that a number of characteristic steps must be undertaken. </a:t>
            </a:r>
            <a:endParaRPr lang="en-US" sz="2000" dirty="0" smtClean="0">
              <a:solidFill>
                <a:srgbClr val="FF0000"/>
              </a:solidFill>
            </a:endParaRPr>
          </a:p>
          <a:p>
            <a:pPr algn="r">
              <a:buNone/>
            </a:pPr>
            <a:r>
              <a:rPr lang="en-US" sz="1800" dirty="0" smtClean="0">
                <a:solidFill>
                  <a:srgbClr val="FF0000"/>
                </a:solidFill>
              </a:rPr>
              <a:t>Framework Pages 46-48</a:t>
            </a:r>
          </a:p>
          <a:p>
            <a:r>
              <a:rPr lang="en-US" sz="2000" dirty="0" smtClean="0"/>
              <a:t>Differences mainly in </a:t>
            </a:r>
            <a:r>
              <a:rPr lang="en-US" sz="2000" i="1" dirty="0" smtClean="0"/>
              <a:t>purpose</a:t>
            </a:r>
            <a:r>
              <a:rPr lang="en-US" sz="2000" dirty="0" smtClean="0"/>
              <a:t> and </a:t>
            </a:r>
            <a:r>
              <a:rPr lang="en-US" sz="2000" i="1" dirty="0" smtClean="0"/>
              <a:t>product</a:t>
            </a:r>
          </a:p>
        </p:txBody>
      </p:sp>
    </p:spTree>
    <p:extLst>
      <p:ext uri="{BB962C8B-B14F-4D97-AF65-F5344CB8AC3E}">
        <p14:creationId xmlns:p14="http://schemas.microsoft.com/office/powerpoint/2010/main" val="1926428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69" name="Group 53"/>
          <p:cNvGraphicFramePr>
            <a:graphicFrameLocks noGrp="1"/>
          </p:cNvGraphicFramePr>
          <p:nvPr/>
        </p:nvGraphicFramePr>
        <p:xfrm>
          <a:off x="304800" y="1066800"/>
          <a:ext cx="8610600" cy="4779330"/>
        </p:xfrm>
        <a:graphic>
          <a:graphicData uri="http://schemas.openxmlformats.org/drawingml/2006/table">
            <a:tbl>
              <a:tblPr/>
              <a:tblGrid>
                <a:gridCol w="4305300"/>
                <a:gridCol w="4305300"/>
              </a:tblGrid>
              <a:tr h="450850">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2400" b="1" i="0" u="none" strike="noStrike" cap="none" normalizeH="0" baseline="0" smtClean="0">
                          <a:ln>
                            <a:noFill/>
                          </a:ln>
                          <a:solidFill>
                            <a:schemeClr val="tx1"/>
                          </a:solidFill>
                          <a:effectLst/>
                          <a:latin typeface="Tahoma" pitchFamily="34" charset="0"/>
                          <a:cs typeface="Tahoma" pitchFamily="34" charset="0"/>
                        </a:rPr>
                        <a:t>Scientific Inquiry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2400" b="1" i="0" u="none" strike="noStrike" cap="none" normalizeH="0" baseline="0" smtClean="0">
                          <a:ln>
                            <a:noFill/>
                          </a:ln>
                          <a:solidFill>
                            <a:schemeClr val="tx1"/>
                          </a:solidFill>
                          <a:effectLst/>
                          <a:latin typeface="Tahoma" pitchFamily="34" charset="0"/>
                          <a:cs typeface="Tahoma" pitchFamily="34" charset="0"/>
                        </a:rPr>
                        <a:t>Engineering Design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Ask a 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Define a 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Obtain, evaluate and communicate technical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Obtain, evaluate and communicate technical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Plan investigations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Plan designs and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Develop and use models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Develop and use models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Design and conduct tests of experiments or models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Design and conduct tests of prototypes or models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Analyze and interpret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Analyze and interpret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Use mathematics and computational thinking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Use mathematics and computational thinking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Construct explanations using evidence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Design solutions using evidence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Engage in argument using evidence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Engage in argument using evidence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9653" name="Text Box 37"/>
          <p:cNvSpPr txBox="1">
            <a:spLocks noChangeArrowheads="1"/>
          </p:cNvSpPr>
          <p:nvPr/>
        </p:nvSpPr>
        <p:spPr bwMode="auto">
          <a:xfrm>
            <a:off x="0" y="6553200"/>
            <a:ext cx="9144000" cy="274638"/>
          </a:xfrm>
          <a:prstGeom prst="rect">
            <a:avLst/>
          </a:prstGeom>
          <a:noFill/>
          <a:ln w="9525">
            <a:noFill/>
            <a:miter lim="800000"/>
            <a:headEnd/>
            <a:tailEnd/>
          </a:ln>
        </p:spPr>
        <p:txBody>
          <a:bodyPr>
            <a:spAutoFit/>
          </a:bodyPr>
          <a:lstStyle/>
          <a:p>
            <a:pPr algn="ctr" eaLnBrk="0" hangingPunct="0">
              <a:spcBef>
                <a:spcPct val="50000"/>
              </a:spcBef>
            </a:pPr>
            <a:r>
              <a:rPr lang="en-US" sz="1200">
                <a:ea typeface="ＭＳ Ｐゴシック" pitchFamily="28" charset="-128"/>
              </a:rPr>
              <a:t>Adapted from A Framework for K-12 Science Education (NRC, 2011)</a:t>
            </a:r>
          </a:p>
        </p:txBody>
      </p:sp>
      <p:sp>
        <p:nvSpPr>
          <p:cNvPr id="239654" name="Text Box 38"/>
          <p:cNvSpPr txBox="1">
            <a:spLocks noChangeArrowheads="1"/>
          </p:cNvSpPr>
          <p:nvPr/>
        </p:nvSpPr>
        <p:spPr bwMode="auto">
          <a:xfrm>
            <a:off x="228600" y="304800"/>
            <a:ext cx="8763000" cy="646331"/>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chemeClr val="accent6">
                    <a:lumMod val="75000"/>
                  </a:schemeClr>
                </a:solidFill>
              </a:rPr>
              <a:t>Similarities and Differences</a:t>
            </a:r>
            <a:endParaRPr lang="en-US" sz="3600" dirty="0">
              <a:solidFill>
                <a:schemeClr val="accent6">
                  <a:lumMod val="75000"/>
                </a:schemeClr>
              </a:solidFill>
              <a:ea typeface="ＭＳ Ｐゴシック" pitchFamily="28" charset="-128"/>
            </a:endParaRPr>
          </a:p>
        </p:txBody>
      </p:sp>
    </p:spTree>
    <p:extLst>
      <p:ext uri="{BB962C8B-B14F-4D97-AF65-F5344CB8AC3E}">
        <p14:creationId xmlns:p14="http://schemas.microsoft.com/office/powerpoint/2010/main" val="4131032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Evidence to Support Explanations</a:t>
            </a:r>
            <a:endParaRPr lang="en-US" b="1" dirty="0">
              <a:solidFill>
                <a:schemeClr val="accent6">
                  <a:lumMod val="75000"/>
                </a:schemeClr>
              </a:solidFill>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pPr>
              <a:spcBef>
                <a:spcPts val="0"/>
              </a:spcBef>
              <a:spcAft>
                <a:spcPts val="1200"/>
              </a:spcAft>
            </a:pPr>
            <a:r>
              <a:rPr lang="en-US" dirty="0" smtClean="0"/>
              <a:t>Science is distinguished from other ways of knowing by the reliance on evidence as the central tenet.</a:t>
            </a:r>
          </a:p>
          <a:p>
            <a:pPr>
              <a:spcBef>
                <a:spcPts val="0"/>
              </a:spcBef>
              <a:spcAft>
                <a:spcPts val="1200"/>
              </a:spcAft>
            </a:pPr>
            <a:r>
              <a:rPr lang="en-US" dirty="0" smtClean="0"/>
              <a:t>Constructing science teaching and learning to value and use science as a process for students to obtain knowledge based on empirical evidence.</a:t>
            </a:r>
          </a:p>
          <a:p>
            <a:pPr>
              <a:spcBef>
                <a:spcPts val="0"/>
              </a:spcBef>
              <a:spcAft>
                <a:spcPts val="1200"/>
              </a:spcAft>
            </a:pPr>
            <a:r>
              <a:rPr lang="en-US" dirty="0" smtClean="0">
                <a:solidFill>
                  <a:srgbClr val="C00000"/>
                </a:solidFill>
              </a:rPr>
              <a:t>Using the Engineering Design process as a tool for problem solving as described in the Disciplinary Core Ideas relies on evidence to assess solutions.</a:t>
            </a:r>
            <a:endParaRPr lang="en-US" dirty="0">
              <a:solidFill>
                <a:srgbClr val="C00000"/>
              </a:solidFill>
            </a:endParaRPr>
          </a:p>
        </p:txBody>
      </p:sp>
    </p:spTree>
    <p:extLst>
      <p:ext uri="{BB962C8B-B14F-4D97-AF65-F5344CB8AC3E}">
        <p14:creationId xmlns:p14="http://schemas.microsoft.com/office/powerpoint/2010/main" val="965401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endParaRPr lang="en-US" dirty="0"/>
          </a:p>
        </p:txBody>
      </p:sp>
      <p:sp>
        <p:nvSpPr>
          <p:cNvPr id="3" name="Title 2"/>
          <p:cNvSpPr>
            <a:spLocks noGrp="1"/>
          </p:cNvSpPr>
          <p:nvPr>
            <p:ph type="title"/>
          </p:nvPr>
        </p:nvSpPr>
        <p:spPr/>
        <p:txBody>
          <a:bodyPr/>
          <a:lstStyle/>
          <a:p>
            <a:r>
              <a:rPr lang="en-US" dirty="0" smtClean="0">
                <a:solidFill>
                  <a:schemeClr val="accent6">
                    <a:lumMod val="75000"/>
                  </a:schemeClr>
                </a:solidFill>
              </a:rPr>
              <a:t>Thoughts? Tweet #MDE3M</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26</a:t>
            </a:fld>
            <a:endParaRPr lang="en-US" dirty="0"/>
          </a:p>
        </p:txBody>
      </p:sp>
    </p:spTree>
    <p:controls>
      <mc:AlternateContent xmlns:mc="http://schemas.openxmlformats.org/markup-compatibility/2006">
        <mc:Choice xmlns:v="urn:schemas-microsoft-com:vml" Requires="v">
          <p:control spid="1026" name="ShockwaveFlash2" r:id="rId2" imgW="9140439" imgH="5772956"/>
        </mc:Choice>
        <mc:Fallback>
          <p:control name="ShockwaveFlash2" r:id="rId2" imgW="9140439" imgH="5772956">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gray">
                <a:xfrm>
                  <a:off x="0" y="1082675"/>
                  <a:ext cx="9139238" cy="5772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23444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000" dirty="0" smtClean="0">
                <a:solidFill>
                  <a:schemeClr val="accent6">
                    <a:lumMod val="75000"/>
                  </a:schemeClr>
                </a:solidFill>
              </a:rPr>
              <a:t>BREAK</a:t>
            </a:r>
            <a:endParaRPr lang="en-US" sz="8000" dirty="0">
              <a:solidFill>
                <a:schemeClr val="accent6">
                  <a:lumMod val="75000"/>
                </a:schemeClr>
              </a:solidFill>
            </a:endParaRPr>
          </a:p>
        </p:txBody>
      </p:sp>
      <p:sp>
        <p:nvSpPr>
          <p:cNvPr id="7" name="Subtitle 6"/>
          <p:cNvSpPr>
            <a:spLocks noGrp="1"/>
          </p:cNvSpPr>
          <p:nvPr>
            <p:ph type="subTitle" idx="1"/>
          </p:nvPr>
        </p:nvSpPr>
        <p:spPr/>
        <p:txBody>
          <a:bodyPr/>
          <a:lstStyle/>
          <a:p>
            <a:r>
              <a:rPr lang="en-US" sz="3600" dirty="0" smtClean="0">
                <a:solidFill>
                  <a:schemeClr val="tx1"/>
                </a:solidFill>
              </a:rPr>
              <a:t>Please return at 10:30</a:t>
            </a:r>
          </a:p>
          <a:p>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27</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66214"/>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198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752600"/>
            <a:ext cx="8382000" cy="1470025"/>
          </a:xfrm>
        </p:spPr>
        <p:txBody>
          <a:bodyPr/>
          <a:lstStyle/>
          <a:p>
            <a:r>
              <a:rPr lang="en-US" sz="4400" dirty="0" smtClean="0">
                <a:solidFill>
                  <a:schemeClr val="accent6">
                    <a:lumMod val="75000"/>
                  </a:schemeClr>
                </a:solidFill>
              </a:rPr>
              <a:t>Crosscutting Concepts</a:t>
            </a:r>
            <a:endParaRPr lang="en-US" sz="4400" dirty="0">
              <a:solidFill>
                <a:schemeClr val="accent6">
                  <a:lumMod val="75000"/>
                </a:schemeClr>
              </a:solidFill>
            </a:endParaRPr>
          </a:p>
        </p:txBody>
      </p:sp>
      <p:sp>
        <p:nvSpPr>
          <p:cNvPr id="7" name="Subtitle 6"/>
          <p:cNvSpPr>
            <a:spLocks noGrp="1"/>
          </p:cNvSpPr>
          <p:nvPr>
            <p:ph type="subTitle" idx="1"/>
          </p:nvPr>
        </p:nvSpPr>
        <p:spPr/>
        <p:txBody>
          <a:bodyPr/>
          <a:lstStyle/>
          <a:p>
            <a:r>
              <a:rPr lang="en-US" sz="3600" dirty="0" smtClean="0">
                <a:solidFill>
                  <a:schemeClr val="tx1"/>
                </a:solidFill>
              </a:rPr>
              <a:t>John Olson</a:t>
            </a:r>
          </a:p>
          <a:p>
            <a:r>
              <a:rPr lang="en-US" sz="3600" dirty="0" smtClean="0">
                <a:solidFill>
                  <a:schemeClr val="tx1"/>
                </a:solidFill>
              </a:rPr>
              <a:t>Doug Paulson</a:t>
            </a: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28</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95810"/>
            <a:ext cx="1379312" cy="7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265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AutoNum type="romanUcPeriod"/>
            </a:pPr>
            <a:r>
              <a:rPr lang="en-US" dirty="0" smtClean="0"/>
              <a:t>Scientific and Engineering Practices</a:t>
            </a:r>
          </a:p>
          <a:p>
            <a:pPr marL="571500" indent="-571500">
              <a:buAutoNum type="romanUcPeriod"/>
            </a:pPr>
            <a:endParaRPr lang="en-US" dirty="0"/>
          </a:p>
          <a:p>
            <a:pPr marL="571500" indent="-571500">
              <a:buAutoNum type="romanUcPeriod"/>
            </a:pPr>
            <a:r>
              <a:rPr lang="en-US" dirty="0" smtClean="0"/>
              <a:t>Crosscutting Concepts</a:t>
            </a:r>
          </a:p>
          <a:p>
            <a:pPr marL="571500" indent="-571500">
              <a:buAutoNum type="romanUcPeriod"/>
            </a:pPr>
            <a:endParaRPr lang="en-US" dirty="0"/>
          </a:p>
          <a:p>
            <a:pPr marL="571500" indent="-571500">
              <a:buAutoNum type="romanUcPeriod"/>
            </a:pPr>
            <a:r>
              <a:rPr lang="en-US" dirty="0" smtClean="0"/>
              <a:t>Core Ideas</a:t>
            </a:r>
            <a:endParaRPr lang="en-US" dirty="0"/>
          </a:p>
        </p:txBody>
      </p:sp>
      <p:sp>
        <p:nvSpPr>
          <p:cNvPr id="3" name="Title 2"/>
          <p:cNvSpPr>
            <a:spLocks noGrp="1"/>
          </p:cNvSpPr>
          <p:nvPr>
            <p:ph type="title"/>
          </p:nvPr>
        </p:nvSpPr>
        <p:spPr/>
        <p:txBody>
          <a:bodyPr/>
          <a:lstStyle/>
          <a:p>
            <a:r>
              <a:rPr lang="en-US" sz="3200" dirty="0" smtClean="0">
                <a:solidFill>
                  <a:schemeClr val="accent6">
                    <a:lumMod val="75000"/>
                  </a:schemeClr>
                </a:solidFill>
              </a:rPr>
              <a:t>Three Dimensions of Science Learning</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29</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410646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22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lstStyle/>
          <a:p>
            <a:pPr marL="0" indent="0" algn="ctr">
              <a:buNone/>
            </a:pPr>
            <a:r>
              <a:rPr lang="en-US" sz="2800" dirty="0" smtClean="0"/>
              <a:t>John Olson, Science Content Specialist, Minnesota Department of Education</a:t>
            </a:r>
          </a:p>
          <a:p>
            <a:pPr marL="0" indent="0" algn="ctr">
              <a:buNone/>
            </a:pPr>
            <a:r>
              <a:rPr lang="en-US" sz="3600" dirty="0" smtClean="0">
                <a:solidFill>
                  <a:schemeClr val="accent6">
                    <a:lumMod val="75000"/>
                  </a:schemeClr>
                </a:solidFill>
              </a:rPr>
              <a:t>Goals</a:t>
            </a:r>
          </a:p>
          <a:p>
            <a:r>
              <a:rPr lang="en-US" dirty="0" smtClean="0"/>
              <a:t>Understand new developments about science and engineering learning</a:t>
            </a:r>
          </a:p>
          <a:p>
            <a:r>
              <a:rPr lang="en-US" dirty="0" smtClean="0"/>
              <a:t>Experience emerging science instructional practices</a:t>
            </a:r>
          </a:p>
          <a:p>
            <a:r>
              <a:rPr lang="en-US" dirty="0" smtClean="0"/>
              <a:t>Develop plans for introducing and incorporating these practices in your district, school and education programs.</a:t>
            </a:r>
            <a:endParaRPr lang="en-US" dirty="0"/>
          </a:p>
        </p:txBody>
      </p:sp>
      <p:sp>
        <p:nvSpPr>
          <p:cNvPr id="3" name="Title 2"/>
          <p:cNvSpPr>
            <a:spLocks noGrp="1"/>
          </p:cNvSpPr>
          <p:nvPr>
            <p:ph type="title"/>
          </p:nvPr>
        </p:nvSpPr>
        <p:spPr>
          <a:xfrm>
            <a:off x="457200" y="304800"/>
            <a:ext cx="8229600" cy="762000"/>
          </a:xfrm>
        </p:spPr>
        <p:txBody>
          <a:bodyPr/>
          <a:lstStyle/>
          <a:p>
            <a:r>
              <a:rPr lang="en-US" sz="3600" dirty="0" smtClean="0">
                <a:solidFill>
                  <a:schemeClr val="accent6">
                    <a:lumMod val="75000"/>
                  </a:schemeClr>
                </a:solidFill>
              </a:rPr>
              <a:t>Introduction to the Workshop</a:t>
            </a:r>
            <a:endParaRPr lang="en-US" sz="36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3</a:t>
            </a:fld>
            <a:endParaRPr lang="en-US" dirty="0"/>
          </a:p>
        </p:txBody>
      </p:sp>
    </p:spTree>
    <p:extLst>
      <p:ext uri="{BB962C8B-B14F-4D97-AF65-F5344CB8AC3E}">
        <p14:creationId xmlns:p14="http://schemas.microsoft.com/office/powerpoint/2010/main" val="23958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792163"/>
          </a:xfrm>
        </p:spPr>
        <p:txBody>
          <a:bodyPr/>
          <a:lstStyle/>
          <a:p>
            <a:pPr eaLnBrk="1" hangingPunct="1"/>
            <a:r>
              <a:rPr lang="en-US" b="1" dirty="0" smtClean="0">
                <a:solidFill>
                  <a:schemeClr val="accent6">
                    <a:lumMod val="75000"/>
                  </a:schemeClr>
                </a:solidFill>
              </a:rPr>
              <a:t>What are Crosscutting Concepts?</a:t>
            </a:r>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pPr eaLnBrk="1" hangingPunct="1">
              <a:spcBef>
                <a:spcPts val="0"/>
              </a:spcBef>
              <a:spcAft>
                <a:spcPts val="0"/>
              </a:spcAft>
              <a:defRPr/>
            </a:pPr>
            <a:r>
              <a:rPr lang="en-US" dirty="0" smtClean="0"/>
              <a:t>Crosscutting concepts </a:t>
            </a:r>
            <a:r>
              <a:rPr lang="en-US" dirty="0" smtClean="0">
                <a:solidFill>
                  <a:srgbClr val="FF0000"/>
                </a:solidFill>
              </a:rPr>
              <a:t>cross disciplinary boundaries </a:t>
            </a:r>
            <a:r>
              <a:rPr lang="en-US" dirty="0" smtClean="0"/>
              <a:t>and </a:t>
            </a:r>
            <a:r>
              <a:rPr lang="en-US" dirty="0" smtClean="0">
                <a:solidFill>
                  <a:srgbClr val="FF0000"/>
                </a:solidFill>
              </a:rPr>
              <a:t>contribute to sense making </a:t>
            </a:r>
            <a:r>
              <a:rPr lang="en-US" dirty="0" smtClean="0"/>
              <a:t>and support students in valuing and using science and engineering practices.</a:t>
            </a:r>
          </a:p>
          <a:p>
            <a:pPr eaLnBrk="1" hangingPunct="1">
              <a:spcBef>
                <a:spcPts val="0"/>
              </a:spcBef>
              <a:spcAft>
                <a:spcPts val="0"/>
              </a:spcAft>
              <a:defRPr/>
            </a:pPr>
            <a:endParaRPr lang="en-US" sz="2400" dirty="0" smtClean="0"/>
          </a:p>
          <a:p>
            <a:pPr eaLnBrk="1" hangingPunct="1">
              <a:spcBef>
                <a:spcPts val="0"/>
              </a:spcBef>
              <a:spcAft>
                <a:spcPts val="0"/>
              </a:spcAft>
              <a:defRPr/>
            </a:pPr>
            <a:r>
              <a:rPr lang="en-US" dirty="0" smtClean="0"/>
              <a:t>The Framework describes seven crosscutting concepts that support understanding of the natural sciences and engineering.</a:t>
            </a:r>
          </a:p>
          <a:p>
            <a:pPr eaLnBrk="1" hangingPunct="1">
              <a:spcBef>
                <a:spcPts val="0"/>
              </a:spcBef>
              <a:spcAft>
                <a:spcPts val="0"/>
              </a:spcAft>
              <a:defRPr/>
            </a:pPr>
            <a:endParaRPr lang="en-US" sz="2400" dirty="0" smtClean="0"/>
          </a:p>
          <a:p>
            <a:pPr eaLnBrk="1" hangingPunct="1">
              <a:spcBef>
                <a:spcPts val="0"/>
              </a:spcBef>
              <a:spcAft>
                <a:spcPts val="0"/>
              </a:spcAft>
              <a:defRPr/>
            </a:pPr>
            <a:r>
              <a:rPr lang="en-US" dirty="0" smtClean="0"/>
              <a:t>The crosscutting concepts, </a:t>
            </a:r>
            <a:r>
              <a:rPr lang="en-US" dirty="0" smtClean="0">
                <a:solidFill>
                  <a:srgbClr val="FF0000"/>
                </a:solidFill>
              </a:rPr>
              <a:t>when made explicit for students, </a:t>
            </a:r>
            <a:r>
              <a:rPr lang="en-US" dirty="0" smtClean="0"/>
              <a:t>contribute to their understanding of a coherent and scientifically-based view of the world. </a:t>
            </a:r>
          </a:p>
          <a:p>
            <a:pPr eaLnBrk="1" hangingPunct="1">
              <a:spcBef>
                <a:spcPts val="0"/>
              </a:spcBef>
              <a:spcAft>
                <a:spcPts val="0"/>
              </a:spcAft>
              <a:defRPr/>
            </a:pPr>
            <a:endParaRPr lang="en-US" sz="2400" dirty="0" smtClean="0"/>
          </a:p>
          <a:p>
            <a:pPr eaLnBrk="1" hangingPunct="1">
              <a:spcBef>
                <a:spcPts val="0"/>
              </a:spcBef>
              <a:spcAft>
                <a:spcPts val="0"/>
              </a:spcAft>
              <a:defRPr/>
            </a:pPr>
            <a:r>
              <a:rPr lang="en-US" dirty="0" smtClean="0"/>
              <a:t>Crosscutting concepts have utility for instruction.</a:t>
            </a:r>
          </a:p>
          <a:p>
            <a:pPr eaLnBrk="1" hangingPunct="1">
              <a:spcBef>
                <a:spcPts val="0"/>
              </a:spcBef>
              <a:spcAft>
                <a:spcPts val="0"/>
              </a:spcAft>
              <a:buFont typeface="Arial" charset="0"/>
              <a:buNone/>
              <a:defRPr/>
            </a:pPr>
            <a:r>
              <a:rPr lang="en-US" dirty="0" smtClean="0"/>
              <a:t>	</a:t>
            </a:r>
            <a:r>
              <a:rPr lang="en-US" sz="1900" dirty="0" smtClean="0">
                <a:solidFill>
                  <a:srgbClr val="FF0000"/>
                </a:solidFill>
              </a:rPr>
              <a:t>Framework Page 83</a:t>
            </a:r>
          </a:p>
        </p:txBody>
      </p:sp>
    </p:spTree>
    <p:extLst>
      <p:ext uri="{BB962C8B-B14F-4D97-AF65-F5344CB8AC3E}">
        <p14:creationId xmlns:p14="http://schemas.microsoft.com/office/powerpoint/2010/main" val="3631730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p:cNvSpPr>
            <a:spLocks noGrp="1"/>
          </p:cNvSpPr>
          <p:nvPr>
            <p:ph idx="1"/>
          </p:nvPr>
        </p:nvSpPr>
        <p:spPr>
          <a:xfrm>
            <a:off x="457200" y="990600"/>
            <a:ext cx="8229600" cy="4525963"/>
          </a:xfrm>
        </p:spPr>
        <p:txBody>
          <a:bodyPr/>
          <a:lstStyle/>
          <a:p>
            <a:pPr marL="457200" indent="-457200" eaLnBrk="1" hangingPunct="1">
              <a:spcAft>
                <a:spcPts val="1200"/>
              </a:spcAft>
              <a:buFont typeface="Calibri" pitchFamily="34" charset="0"/>
              <a:buAutoNum type="arabicPeriod"/>
            </a:pPr>
            <a:r>
              <a:rPr lang="en-US" sz="3200" dirty="0" smtClean="0"/>
              <a:t>Patterns</a:t>
            </a:r>
          </a:p>
          <a:p>
            <a:pPr marL="457200" indent="-457200" eaLnBrk="1" hangingPunct="1">
              <a:spcAft>
                <a:spcPts val="1200"/>
              </a:spcAft>
              <a:buFont typeface="Calibri" pitchFamily="34" charset="0"/>
              <a:buAutoNum type="arabicPeriod"/>
            </a:pPr>
            <a:r>
              <a:rPr lang="en-US" sz="3200" dirty="0" smtClean="0"/>
              <a:t>Cause and Effect</a:t>
            </a:r>
          </a:p>
          <a:p>
            <a:pPr marL="457200" indent="-457200" eaLnBrk="1" hangingPunct="1">
              <a:spcAft>
                <a:spcPts val="1200"/>
              </a:spcAft>
              <a:buFont typeface="Calibri" pitchFamily="34" charset="0"/>
              <a:buAutoNum type="arabicPeriod"/>
            </a:pPr>
            <a:r>
              <a:rPr lang="en-US" sz="3200" dirty="0" smtClean="0"/>
              <a:t>Scale, Proportion, and Quantity  </a:t>
            </a:r>
          </a:p>
          <a:p>
            <a:pPr marL="457200" indent="-457200" eaLnBrk="1" hangingPunct="1">
              <a:spcAft>
                <a:spcPts val="1200"/>
              </a:spcAft>
              <a:buFont typeface="Calibri" pitchFamily="34" charset="0"/>
              <a:buAutoNum type="arabicPeriod"/>
            </a:pPr>
            <a:r>
              <a:rPr lang="en-US" sz="3200" dirty="0" smtClean="0"/>
              <a:t>Systems and System Models </a:t>
            </a:r>
          </a:p>
          <a:p>
            <a:pPr marL="457200" indent="-457200" eaLnBrk="1" hangingPunct="1">
              <a:spcAft>
                <a:spcPts val="1200"/>
              </a:spcAft>
              <a:buFont typeface="Calibri" pitchFamily="34" charset="0"/>
              <a:buAutoNum type="arabicPeriod"/>
            </a:pPr>
            <a:r>
              <a:rPr lang="en-US" sz="3200" dirty="0" smtClean="0"/>
              <a:t>Energy and Matter</a:t>
            </a:r>
          </a:p>
          <a:p>
            <a:pPr marL="457200" indent="-457200" eaLnBrk="1" hangingPunct="1">
              <a:spcAft>
                <a:spcPts val="1200"/>
              </a:spcAft>
              <a:buFont typeface="Calibri" pitchFamily="34" charset="0"/>
              <a:buAutoNum type="arabicPeriod"/>
            </a:pPr>
            <a:r>
              <a:rPr lang="en-US" sz="3200" dirty="0" smtClean="0"/>
              <a:t>Structure and Function </a:t>
            </a:r>
          </a:p>
          <a:p>
            <a:pPr marL="457200" indent="-457200" eaLnBrk="1" hangingPunct="1">
              <a:spcAft>
                <a:spcPts val="1200"/>
              </a:spcAft>
              <a:buFont typeface="Calibri" pitchFamily="34" charset="0"/>
              <a:buAutoNum type="arabicPeriod"/>
            </a:pPr>
            <a:r>
              <a:rPr lang="en-US" sz="3200" dirty="0" smtClean="0"/>
              <a:t>Stability and Change </a:t>
            </a:r>
          </a:p>
          <a:p>
            <a:pPr marL="457200" indent="-457200" eaLnBrk="1" hangingPunct="1">
              <a:buFont typeface="Calibri" pitchFamily="34" charset="0"/>
              <a:buAutoNum type="arabicPeriod"/>
            </a:pPr>
            <a:endParaRPr lang="en-US" sz="2000" i="1" dirty="0" smtClean="0"/>
          </a:p>
          <a:p>
            <a:pPr marL="457200" indent="-457200" eaLnBrk="1" hangingPunct="1">
              <a:buFont typeface="Calibri" pitchFamily="34" charset="0"/>
              <a:buAutoNum type="arabicPeriod"/>
            </a:pPr>
            <a:endParaRPr lang="en-US" dirty="0" smtClean="0"/>
          </a:p>
        </p:txBody>
      </p:sp>
      <p:sp>
        <p:nvSpPr>
          <p:cNvPr id="18434" name="Title 1"/>
          <p:cNvSpPr>
            <a:spLocks noGrp="1"/>
          </p:cNvSpPr>
          <p:nvPr>
            <p:ph type="title"/>
          </p:nvPr>
        </p:nvSpPr>
        <p:spPr/>
        <p:txBody>
          <a:bodyPr/>
          <a:lstStyle/>
          <a:p>
            <a:pPr eaLnBrk="1" hangingPunct="1"/>
            <a:r>
              <a:rPr lang="en-US" b="1" dirty="0" smtClean="0">
                <a:solidFill>
                  <a:schemeClr val="accent6">
                    <a:lumMod val="75000"/>
                  </a:schemeClr>
                </a:solidFill>
              </a:rPr>
              <a:t>So, Which Crosscutting Concepts?</a:t>
            </a:r>
          </a:p>
        </p:txBody>
      </p:sp>
    </p:spTree>
    <p:extLst>
      <p:ext uri="{BB962C8B-B14F-4D97-AF65-F5344CB8AC3E}">
        <p14:creationId xmlns:p14="http://schemas.microsoft.com/office/powerpoint/2010/main" val="1631378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75000"/>
                  </a:schemeClr>
                </a:solidFill>
              </a:rPr>
              <a:t>Precursors to the Crosscutting Concepts</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32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47" y="1066801"/>
            <a:ext cx="8249753" cy="48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711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114800"/>
            <a:ext cx="4343400" cy="1339850"/>
          </a:xfrm>
        </p:spPr>
        <p:txBody>
          <a:bodyPr>
            <a:normAutofit fontScale="85000" lnSpcReduction="20000"/>
          </a:bodyPr>
          <a:lstStyle/>
          <a:p>
            <a:pPr marL="0" indent="0">
              <a:buFont typeface="Arial" charset="0"/>
              <a:buNone/>
              <a:defRPr/>
            </a:pPr>
            <a:endParaRPr lang="en-US" b="1" dirty="0" smtClean="0">
              <a:solidFill>
                <a:srgbClr val="000066"/>
              </a:solidFill>
            </a:endParaRPr>
          </a:p>
          <a:p>
            <a:pPr marL="0" indent="0">
              <a:buFont typeface="Arial" charset="0"/>
              <a:buNone/>
              <a:defRPr/>
            </a:pPr>
            <a:r>
              <a:rPr lang="en-US" dirty="0" smtClean="0"/>
              <a:t/>
            </a:r>
            <a:br>
              <a:rPr lang="en-US" dirty="0" smtClean="0"/>
            </a:br>
            <a:endParaRPr lang="en-US" b="1" dirty="0">
              <a:solidFill>
                <a:srgbClr val="000066"/>
              </a:solidFill>
            </a:endParaRPr>
          </a:p>
          <a:p>
            <a:pPr marL="0" indent="0">
              <a:buFont typeface="Arial" charset="0"/>
              <a:buNone/>
              <a:defRPr/>
            </a:pPr>
            <a:r>
              <a:rPr lang="en-US" b="1" dirty="0" smtClean="0">
                <a:solidFill>
                  <a:srgbClr val="000066"/>
                </a:solidFill>
              </a:rPr>
              <a:t>  </a:t>
            </a:r>
            <a:endParaRPr lang="en-US" dirty="0"/>
          </a:p>
        </p:txBody>
      </p:sp>
      <p:pic>
        <p:nvPicPr>
          <p:cNvPr id="880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381000"/>
            <a:ext cx="28194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069975"/>
            <a:ext cx="4803775"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p:nvPr/>
        </p:nvSpPr>
        <p:spPr>
          <a:xfrm>
            <a:off x="6210300" y="2684463"/>
            <a:ext cx="1409700" cy="7715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Bef>
                <a:spcPts val="0"/>
              </a:spcBef>
              <a:spcAft>
                <a:spcPts val="1000"/>
              </a:spcAft>
              <a:defRPr/>
            </a:pPr>
            <a:r>
              <a:rPr lang="en-US" sz="2400" dirty="0">
                <a:ea typeface="Calibri"/>
                <a:cs typeface="Times New Roman"/>
              </a:rPr>
              <a:t>Patterns</a:t>
            </a:r>
          </a:p>
        </p:txBody>
      </p:sp>
      <p:sp>
        <p:nvSpPr>
          <p:cNvPr id="12" name="Text Box 10"/>
          <p:cNvSpPr txBox="1"/>
          <p:nvPr/>
        </p:nvSpPr>
        <p:spPr>
          <a:xfrm>
            <a:off x="533400" y="5218113"/>
            <a:ext cx="4191000" cy="57308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en-US" sz="2400" dirty="0">
                <a:ea typeface="Calibri"/>
                <a:cs typeface="Times New Roman"/>
              </a:rPr>
              <a:t>Scale, Proportion,  and Quantity</a:t>
            </a:r>
          </a:p>
          <a:p>
            <a:pPr>
              <a:lnSpc>
                <a:spcPct val="115000"/>
              </a:lnSpc>
              <a:spcBef>
                <a:spcPts val="0"/>
              </a:spcBef>
              <a:spcAft>
                <a:spcPts val="1000"/>
              </a:spcAft>
              <a:defRPr/>
            </a:pPr>
            <a:r>
              <a:rPr lang="en-US" sz="2400" dirty="0">
                <a:ea typeface="Calibri"/>
                <a:cs typeface="Times New Roman"/>
              </a:rPr>
              <a:t> </a:t>
            </a:r>
          </a:p>
        </p:txBody>
      </p:sp>
      <p:sp>
        <p:nvSpPr>
          <p:cNvPr id="88071" name="Text Box 21"/>
          <p:cNvSpPr txBox="1">
            <a:spLocks noChangeArrowheads="1"/>
          </p:cNvSpPr>
          <p:nvPr/>
        </p:nvSpPr>
        <p:spPr bwMode="auto">
          <a:xfrm>
            <a:off x="6172200" y="5334000"/>
            <a:ext cx="15684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5000"/>
              </a:lnSpc>
              <a:spcAft>
                <a:spcPts val="1000"/>
              </a:spcAft>
            </a:pPr>
            <a:r>
              <a:rPr lang="en-US" sz="2400">
                <a:latin typeface="Calibri" pitchFamily="34" charset="0"/>
                <a:ea typeface="Calibri" pitchFamily="34" charset="0"/>
                <a:cs typeface="Times New Roman" pitchFamily="18" charset="0"/>
              </a:rPr>
              <a:t>Cause and Effect</a:t>
            </a:r>
          </a:p>
        </p:txBody>
      </p:sp>
      <p:pic>
        <p:nvPicPr>
          <p:cNvPr id="88072" name="Picture 2" descr="http://4.bp.blogspot.com/_z4BcYVnVAso/TQInwVKoLfI/AAAAAAAAAwQ/gCjE6Hk2hAU/s1600/newtons-cra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3633788"/>
            <a:ext cx="2268537" cy="1700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2025" y="5866606"/>
            <a:ext cx="2139950" cy="369332"/>
          </a:xfrm>
          <a:prstGeom prst="rect">
            <a:avLst/>
          </a:prstGeom>
          <a:noFill/>
        </p:spPr>
        <p:txBody>
          <a:bodyPr wrap="square" rtlCol="0">
            <a:spAutoFit/>
          </a:bodyPr>
          <a:lstStyle/>
          <a:p>
            <a:r>
              <a:rPr lang="en-US" b="1" dirty="0" smtClean="0">
                <a:solidFill>
                  <a:srgbClr val="FF0000"/>
                </a:solidFill>
              </a:rPr>
              <a:t>Framework p. 85</a:t>
            </a:r>
            <a:endParaRPr lang="en-US" b="1" dirty="0">
              <a:solidFill>
                <a:srgbClr val="FF0000"/>
              </a:solidFill>
            </a:endParaRPr>
          </a:p>
        </p:txBody>
      </p:sp>
    </p:spTree>
    <p:extLst>
      <p:ext uri="{BB962C8B-B14F-4D97-AF65-F5344CB8AC3E}">
        <p14:creationId xmlns:p14="http://schemas.microsoft.com/office/powerpoint/2010/main" val="1656454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http://mandybro.files.wordpress.com/2011/04/human_body_systems_picturez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73150"/>
            <a:ext cx="3781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l="17160"/>
          <a:stretch>
            <a:fillRect/>
          </a:stretch>
        </p:blipFill>
        <p:spPr>
          <a:xfrm>
            <a:off x="4572000" y="3148577"/>
            <a:ext cx="4192588" cy="3480823"/>
          </a:xfrm>
        </p:spPr>
      </p:pic>
      <p:sp>
        <p:nvSpPr>
          <p:cNvPr id="89092" name="TextBox 1"/>
          <p:cNvSpPr txBox="1">
            <a:spLocks noChangeArrowheads="1"/>
          </p:cNvSpPr>
          <p:nvPr/>
        </p:nvSpPr>
        <p:spPr bwMode="auto">
          <a:xfrm>
            <a:off x="4191000" y="1976438"/>
            <a:ext cx="39227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Systems and System Models</a:t>
            </a:r>
          </a:p>
        </p:txBody>
      </p:sp>
      <p:sp>
        <p:nvSpPr>
          <p:cNvPr id="89093" name="Text Box 4"/>
          <p:cNvSpPr txBox="1">
            <a:spLocks noChangeArrowheads="1"/>
          </p:cNvSpPr>
          <p:nvPr/>
        </p:nvSpPr>
        <p:spPr bwMode="auto">
          <a:xfrm>
            <a:off x="5334000" y="6259513"/>
            <a:ext cx="3322638" cy="515937"/>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marL="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Aft>
                <a:spcPts val="1000"/>
              </a:spcAft>
            </a:pPr>
            <a:r>
              <a:rPr lang="en-US" sz="2400">
                <a:ea typeface="Calibri" pitchFamily="34" charset="0"/>
                <a:cs typeface="Times New Roman" pitchFamily="18" charset="0"/>
              </a:rPr>
              <a:t>Energy and Matter</a:t>
            </a:r>
          </a:p>
        </p:txBody>
      </p:sp>
      <p:sp>
        <p:nvSpPr>
          <p:cNvPr id="89094" name="Text Box 22"/>
          <p:cNvSpPr txBox="1">
            <a:spLocks noChangeArrowheads="1"/>
          </p:cNvSpPr>
          <p:nvPr/>
        </p:nvSpPr>
        <p:spPr bwMode="auto">
          <a:xfrm>
            <a:off x="1854200" y="228600"/>
            <a:ext cx="3449638" cy="53498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5000"/>
              </a:lnSpc>
              <a:spcAft>
                <a:spcPts val="1000"/>
              </a:spcAft>
            </a:pPr>
            <a:r>
              <a:rPr lang="en-US" sz="2400">
                <a:ea typeface="Calibri" pitchFamily="34" charset="0"/>
                <a:cs typeface="Times New Roman" pitchFamily="18" charset="0"/>
              </a:rPr>
              <a:t>Structure and Function</a:t>
            </a:r>
          </a:p>
        </p:txBody>
      </p:sp>
      <p:sp>
        <p:nvSpPr>
          <p:cNvPr id="10" name="Text Box 12"/>
          <p:cNvSpPr txBox="1"/>
          <p:nvPr/>
        </p:nvSpPr>
        <p:spPr>
          <a:xfrm>
            <a:off x="715963" y="3482975"/>
            <a:ext cx="3017837" cy="555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Bef>
                <a:spcPts val="0"/>
              </a:spcBef>
              <a:spcAft>
                <a:spcPts val="1000"/>
              </a:spcAft>
              <a:defRPr/>
            </a:pPr>
            <a:r>
              <a:rPr lang="en-US" sz="2400" dirty="0">
                <a:ea typeface="Calibri"/>
                <a:cs typeface="Times New Roman"/>
              </a:rPr>
              <a:t>Stability and Change</a:t>
            </a:r>
          </a:p>
        </p:txBody>
      </p:sp>
      <p:pic>
        <p:nvPicPr>
          <p:cNvPr id="890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98913"/>
            <a:ext cx="3954463"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2" y="99658"/>
            <a:ext cx="2894012" cy="171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66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838200"/>
          </a:xfrm>
        </p:spPr>
        <p:txBody>
          <a:bodyPr>
            <a:normAutofit/>
          </a:bodyPr>
          <a:lstStyle/>
          <a:p>
            <a:pPr eaLnBrk="1" hangingPunct="1"/>
            <a:r>
              <a:rPr lang="en-US" sz="3200" b="1" dirty="0" smtClean="0"/>
              <a:t>Crosscutting Concepts Activity</a:t>
            </a:r>
            <a:endParaRPr lang="en-US" sz="3200" b="1" dirty="0" smtClean="0">
              <a:solidFill>
                <a:srgbClr val="00B05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91402883"/>
              </p:ext>
            </p:extLst>
          </p:nvPr>
        </p:nvGraphicFramePr>
        <p:xfrm>
          <a:off x="228600" y="762001"/>
          <a:ext cx="8686800" cy="5914617"/>
        </p:xfrm>
        <a:graphic>
          <a:graphicData uri="http://schemas.openxmlformats.org/drawingml/2006/table">
            <a:tbl>
              <a:tblPr firstRow="1" bandRow="1">
                <a:tableStyleId>{E8034E78-7F5D-4C2E-B375-FC64B27BC917}</a:tableStyleId>
              </a:tblPr>
              <a:tblGrid>
                <a:gridCol w="8686800"/>
              </a:tblGrid>
              <a:tr h="483946">
                <a:tc>
                  <a:txBody>
                    <a:bodyPr/>
                    <a:lstStyle/>
                    <a:p>
                      <a:r>
                        <a:rPr lang="en-US" sz="2800" dirty="0" smtClean="0">
                          <a:solidFill>
                            <a:schemeClr val="tx1"/>
                          </a:solidFill>
                        </a:rPr>
                        <a:t>TASK:                          Exploring</a:t>
                      </a:r>
                      <a:r>
                        <a:rPr lang="en-US" sz="2800" baseline="0" dirty="0" smtClean="0">
                          <a:solidFill>
                            <a:schemeClr val="tx1"/>
                          </a:solidFill>
                        </a:rPr>
                        <a:t> Seeds</a:t>
                      </a:r>
                      <a:endParaRPr lang="en-US" sz="28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1816">
                <a:tc>
                  <a:txBody>
                    <a:bodyPr/>
                    <a:lstStyle/>
                    <a:p>
                      <a:r>
                        <a:rPr lang="en-US" sz="2400" b="1" dirty="0" smtClean="0">
                          <a:solidFill>
                            <a:schemeClr val="tx1"/>
                          </a:solidFill>
                        </a:rPr>
                        <a:t>DESCRIPTION:  </a:t>
                      </a:r>
                      <a:r>
                        <a:rPr lang="en-US" sz="2400" dirty="0" smtClean="0">
                          <a:solidFill>
                            <a:schemeClr val="tx1"/>
                          </a:solidFill>
                        </a:rPr>
                        <a:t>Compare the seeds that are given</a:t>
                      </a:r>
                      <a:r>
                        <a:rPr lang="en-US" sz="2400" baseline="0" dirty="0" smtClean="0">
                          <a:solidFill>
                            <a:schemeClr val="tx1"/>
                          </a:solidFill>
                        </a:rPr>
                        <a:t> </a:t>
                      </a:r>
                      <a:r>
                        <a:rPr lang="en-US" sz="2400" dirty="0" smtClean="0">
                          <a:solidFill>
                            <a:schemeClr val="tx1"/>
                          </a:solidFill>
                        </a:rPr>
                        <a:t>and develop</a:t>
                      </a:r>
                      <a:r>
                        <a:rPr lang="en-US" sz="2400" baseline="0" dirty="0" smtClean="0">
                          <a:solidFill>
                            <a:schemeClr val="tx1"/>
                          </a:solidFill>
                        </a:rPr>
                        <a:t> a possible explanation for the differences you observed.  Use the appropriate Crosscutting Concepts to help you make sense of the similarities and differences.</a:t>
                      </a:r>
                      <a:endParaRPr lang="en-US" sz="2400" b="1"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614">
                <a:tc>
                  <a:txBody>
                    <a:bodyPr/>
                    <a:lstStyle/>
                    <a:p>
                      <a:r>
                        <a:rPr lang="en-US" sz="2400" b="1" dirty="0" smtClean="0">
                          <a:solidFill>
                            <a:schemeClr val="tx1"/>
                          </a:solidFill>
                        </a:rPr>
                        <a:t>ORGANIZATION:</a:t>
                      </a:r>
                      <a:r>
                        <a:rPr lang="en-US" sz="2400" b="1" baseline="0" dirty="0" smtClean="0">
                          <a:solidFill>
                            <a:schemeClr val="tx1"/>
                          </a:solidFill>
                        </a:rPr>
                        <a:t> </a:t>
                      </a:r>
                      <a:r>
                        <a:rPr lang="en-US" sz="2400" baseline="0" dirty="0" smtClean="0">
                          <a:solidFill>
                            <a:schemeClr val="tx1"/>
                          </a:solidFill>
                        </a:rPr>
                        <a:t> Use the Crosscutting Concepts and your knowledge of seeds to investigate these seeds.  </a:t>
                      </a:r>
                      <a:endParaRPr lang="en-US" sz="24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614">
                <a:tc>
                  <a:txBody>
                    <a:bodyPr/>
                    <a:lstStyle/>
                    <a:p>
                      <a:r>
                        <a:rPr lang="en-US" sz="2400" b="1" kern="1200" dirty="0" smtClean="0">
                          <a:solidFill>
                            <a:schemeClr val="tx1"/>
                          </a:solidFill>
                          <a:latin typeface="+mn-lt"/>
                          <a:ea typeface="+mn-ea"/>
                          <a:cs typeface="+mn-cs"/>
                        </a:rPr>
                        <a:t>EXPLANATION</a:t>
                      </a:r>
                      <a:r>
                        <a:rPr lang="en-US" sz="2400" dirty="0" smtClean="0">
                          <a:solidFill>
                            <a:schemeClr val="tx1"/>
                          </a:solidFill>
                        </a:rPr>
                        <a:t>:  Provide an explanation</a:t>
                      </a:r>
                      <a:r>
                        <a:rPr lang="en-US" sz="2400" baseline="0" dirty="0" smtClean="0">
                          <a:solidFill>
                            <a:schemeClr val="tx1"/>
                          </a:solidFill>
                        </a:rPr>
                        <a:t> for the structures of the seeds.  </a:t>
                      </a:r>
                      <a:endParaRPr lang="en-US" sz="24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013">
                <a:tc>
                  <a:txBody>
                    <a:bodyPr/>
                    <a:lstStyle/>
                    <a:p>
                      <a:r>
                        <a:rPr lang="en-US" sz="2400" b="1" dirty="0" smtClean="0">
                          <a:solidFill>
                            <a:schemeClr val="tx1"/>
                          </a:solidFill>
                        </a:rPr>
                        <a:t>TOOLS: </a:t>
                      </a:r>
                      <a:r>
                        <a:rPr lang="en-US" sz="2400" b="0" dirty="0" smtClean="0">
                          <a:solidFill>
                            <a:schemeClr val="tx1"/>
                          </a:solidFill>
                        </a:rPr>
                        <a:t>M</a:t>
                      </a:r>
                      <a:r>
                        <a:rPr lang="en-US" sz="2400" dirty="0" smtClean="0">
                          <a:solidFill>
                            <a:schemeClr val="tx1"/>
                          </a:solidFill>
                        </a:rPr>
                        <a:t>agnifying glass, cutting device</a:t>
                      </a:r>
                      <a:endParaRPr lang="en-US" sz="240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8797">
                <a:tc>
                  <a:txBody>
                    <a:bodyPr/>
                    <a:lstStyle/>
                    <a:p>
                      <a:pPr>
                        <a:lnSpc>
                          <a:spcPct val="100000"/>
                        </a:lnSpc>
                      </a:pPr>
                      <a:r>
                        <a:rPr lang="en-US" sz="2400" b="1" dirty="0" smtClean="0">
                          <a:solidFill>
                            <a:schemeClr val="tx1"/>
                          </a:solidFill>
                        </a:rPr>
                        <a:t>QUESTIONS:  </a:t>
                      </a:r>
                    </a:p>
                    <a:p>
                      <a:pPr marL="0" indent="0">
                        <a:lnSpc>
                          <a:spcPct val="100000"/>
                        </a:lnSpc>
                        <a:spcBef>
                          <a:spcPts val="0"/>
                        </a:spcBef>
                        <a:spcAft>
                          <a:spcPts val="0"/>
                        </a:spcAft>
                        <a:buFont typeface="Arial" pitchFamily="34" charset="0"/>
                        <a:buNone/>
                        <a:defRPr/>
                      </a:pPr>
                      <a:r>
                        <a:rPr lang="en-US" sz="2400" kern="1200" dirty="0" smtClean="0">
                          <a:solidFill>
                            <a:schemeClr val="tx1"/>
                          </a:solidFill>
                          <a:latin typeface="+mn-lt"/>
                          <a:ea typeface="+mn-ea"/>
                          <a:cs typeface="+mn-cs"/>
                        </a:rPr>
                        <a:t>What was the role of Crosscutting Concepts in the sense making</a:t>
                      </a:r>
                      <a:r>
                        <a:rPr lang="en-US" sz="2400" kern="1200" baseline="0" dirty="0" smtClean="0">
                          <a:solidFill>
                            <a:schemeClr val="tx1"/>
                          </a:solidFill>
                          <a:latin typeface="+mn-lt"/>
                          <a:ea typeface="+mn-ea"/>
                          <a:cs typeface="+mn-cs"/>
                        </a:rPr>
                        <a:t> </a:t>
                      </a:r>
                      <a:r>
                        <a:rPr lang="en-US" sz="2400" kern="1200" dirty="0" smtClean="0">
                          <a:solidFill>
                            <a:schemeClr val="tx1"/>
                          </a:solidFill>
                          <a:latin typeface="+mn-lt"/>
                          <a:ea typeface="+mn-ea"/>
                          <a:cs typeface="+mn-cs"/>
                        </a:rPr>
                        <a:t>for the seed activity?</a:t>
                      </a:r>
                      <a:r>
                        <a:rPr lang="en-US" sz="2400" kern="1200" baseline="0" dirty="0" smtClean="0">
                          <a:solidFill>
                            <a:schemeClr val="tx1"/>
                          </a:solidFill>
                          <a:latin typeface="+mn-lt"/>
                          <a:ea typeface="+mn-ea"/>
                          <a:cs typeface="+mn-cs"/>
                        </a:rPr>
                        <a:t> </a:t>
                      </a:r>
                      <a:r>
                        <a:rPr lang="en-US" sz="2400" kern="1200" dirty="0" smtClean="0">
                          <a:solidFill>
                            <a:schemeClr val="tx1"/>
                          </a:solidFill>
                          <a:latin typeface="+mn-lt"/>
                          <a:ea typeface="+mn-ea"/>
                          <a:cs typeface="+mn-cs"/>
                        </a:rPr>
                        <a:t>What is the role of Crosscutting Concepts in generalizing findings from investigations?</a:t>
                      </a:r>
                      <a:endParaRPr lang="en-US" sz="2400" kern="1200" dirty="0">
                        <a:solidFill>
                          <a:schemeClr val="tx1"/>
                        </a:solidFill>
                        <a:latin typeface="+mn-lt"/>
                        <a:ea typeface="+mn-ea"/>
                        <a:cs typeface="+mn-cs"/>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6927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some Crosscutting Concepts that were used in this activity to make sense about seeds?</a:t>
            </a:r>
          </a:p>
          <a:p>
            <a:pPr marL="0" indent="0">
              <a:buNone/>
            </a:pPr>
            <a:endParaRPr lang="en-US" dirty="0" smtClean="0"/>
          </a:p>
          <a:p>
            <a:r>
              <a:rPr lang="en-US" dirty="0" smtClean="0"/>
              <a:t>Give examples of the way they were used?</a:t>
            </a:r>
            <a:endParaRPr lang="en-US" dirty="0"/>
          </a:p>
        </p:txBody>
      </p:sp>
      <p:sp>
        <p:nvSpPr>
          <p:cNvPr id="3" name="Title 2"/>
          <p:cNvSpPr>
            <a:spLocks noGrp="1"/>
          </p:cNvSpPr>
          <p:nvPr>
            <p:ph type="title"/>
          </p:nvPr>
        </p:nvSpPr>
        <p:spPr/>
        <p:txBody>
          <a:bodyPr/>
          <a:lstStyle/>
          <a:p>
            <a:r>
              <a:rPr lang="en-US" dirty="0" smtClean="0">
                <a:solidFill>
                  <a:schemeClr val="accent6">
                    <a:lumMod val="75000"/>
                  </a:schemeClr>
                </a:solidFill>
              </a:rPr>
              <a:t>Discussion</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36</a:t>
            </a:fld>
            <a:endParaRPr lang="en-US" dirty="0"/>
          </a:p>
        </p:txBody>
      </p:sp>
    </p:spTree>
    <p:extLst>
      <p:ext uri="{BB962C8B-B14F-4D97-AF65-F5344CB8AC3E}">
        <p14:creationId xmlns:p14="http://schemas.microsoft.com/office/powerpoint/2010/main" val="173314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solidFill>
                  <a:srgbClr val="D2232A"/>
                </a:solidFill>
                <a:latin typeface="Arial" pitchFamily="34" charset="0"/>
              </a:rPr>
              <a:t>education.state.mn.us</a:t>
            </a:r>
          </a:p>
        </p:txBody>
      </p:sp>
      <p:sp>
        <p:nvSpPr>
          <p:cNvPr id="112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FA306A-DB1A-4063-BF8C-8DB53976A2D9}" type="slidenum">
              <a:rPr lang="en-US">
                <a:latin typeface="Arial" pitchFamily="34" charset="0"/>
              </a:rPr>
              <a:pPr fontAlgn="base">
                <a:spcBef>
                  <a:spcPct val="0"/>
                </a:spcBef>
                <a:spcAft>
                  <a:spcPct val="0"/>
                </a:spcAft>
              </a:pPr>
              <a:t>37</a:t>
            </a:fld>
            <a:endParaRPr lang="en-US">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46685287"/>
              </p:ext>
            </p:extLst>
          </p:nvPr>
        </p:nvGraphicFramePr>
        <p:xfrm>
          <a:off x="495300" y="228601"/>
          <a:ext cx="8153400" cy="5867400"/>
        </p:xfrm>
        <a:graphic>
          <a:graphicData uri="http://schemas.openxmlformats.org/drawingml/2006/table">
            <a:tbl>
              <a:tblPr firstRow="1" bandRow="1">
                <a:tableStyleId>{21E4AEA4-8DFA-4A89-87EB-49C32662AFE0}</a:tableStyleId>
              </a:tblPr>
              <a:tblGrid>
                <a:gridCol w="4076700"/>
                <a:gridCol w="4076700"/>
              </a:tblGrid>
              <a:tr h="761999">
                <a:tc>
                  <a:txBody>
                    <a:bodyPr/>
                    <a:lstStyle/>
                    <a:p>
                      <a:pPr algn="ctr"/>
                      <a:r>
                        <a:rPr lang="en-US" sz="4400" baseline="0" dirty="0" smtClean="0"/>
                        <a:t>Structure</a:t>
                      </a:r>
                      <a:endParaRPr lang="en-US" sz="4400" baseline="0" dirty="0">
                        <a:solidFill>
                          <a:schemeClr val="bg1"/>
                        </a:solidFill>
                      </a:endParaRPr>
                    </a:p>
                  </a:txBody>
                  <a:tcPr/>
                </a:tc>
                <a:tc>
                  <a:txBody>
                    <a:bodyPr/>
                    <a:lstStyle/>
                    <a:p>
                      <a:pPr algn="ctr"/>
                      <a:r>
                        <a:rPr lang="en-US" sz="4400" dirty="0" smtClean="0"/>
                        <a:t>Function</a:t>
                      </a:r>
                      <a:endParaRPr lang="en-US" sz="4400"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682068">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solidFill>
                  <a:srgbClr val="D2232A"/>
                </a:solidFill>
                <a:latin typeface="Arial" pitchFamily="34" charset="0"/>
              </a:rPr>
              <a:t>education.state.mn.us</a:t>
            </a:r>
          </a:p>
        </p:txBody>
      </p:sp>
      <p:sp>
        <p:nvSpPr>
          <p:cNvPr id="112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FA306A-DB1A-4063-BF8C-8DB53976A2D9}" type="slidenum">
              <a:rPr lang="en-US">
                <a:latin typeface="Arial" pitchFamily="34" charset="0"/>
              </a:rPr>
              <a:pPr fontAlgn="base">
                <a:spcBef>
                  <a:spcPct val="0"/>
                </a:spcBef>
                <a:spcAft>
                  <a:spcPct val="0"/>
                </a:spcAft>
              </a:pPr>
              <a:t>38</a:t>
            </a:fld>
            <a:endParaRPr lang="en-US">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39408073"/>
              </p:ext>
            </p:extLst>
          </p:nvPr>
        </p:nvGraphicFramePr>
        <p:xfrm>
          <a:off x="495300" y="228601"/>
          <a:ext cx="8153400" cy="5922554"/>
        </p:xfrm>
        <a:graphic>
          <a:graphicData uri="http://schemas.openxmlformats.org/drawingml/2006/table">
            <a:tbl>
              <a:tblPr firstRow="1" bandRow="1">
                <a:tableStyleId>{21E4AEA4-8DFA-4A89-87EB-49C32662AFE0}</a:tableStyleId>
              </a:tblPr>
              <a:tblGrid>
                <a:gridCol w="4076700"/>
                <a:gridCol w="4076700"/>
              </a:tblGrid>
              <a:tr h="761999">
                <a:tc>
                  <a:txBody>
                    <a:bodyPr/>
                    <a:lstStyle/>
                    <a:p>
                      <a:pPr algn="ctr"/>
                      <a:r>
                        <a:rPr lang="en-US" sz="4400" dirty="0" smtClean="0"/>
                        <a:t>Pattern</a:t>
                      </a:r>
                      <a:endParaRPr lang="en-US" sz="4400" dirty="0"/>
                    </a:p>
                  </a:txBody>
                  <a:tcPr/>
                </a:tc>
                <a:tc>
                  <a:txBody>
                    <a:bodyPr/>
                    <a:lstStyle/>
                    <a:p>
                      <a:pPr algn="ctr"/>
                      <a:r>
                        <a:rPr lang="en-US" sz="4400" dirty="0" smtClean="0"/>
                        <a:t>Meaning</a:t>
                      </a:r>
                      <a:endParaRPr lang="en-US" sz="4400" dirty="0"/>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6282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solidFill>
                  <a:srgbClr val="D2232A"/>
                </a:solidFill>
                <a:latin typeface="Arial" pitchFamily="34" charset="0"/>
              </a:rPr>
              <a:t>education.state.mn.us</a:t>
            </a:r>
          </a:p>
        </p:txBody>
      </p:sp>
      <p:sp>
        <p:nvSpPr>
          <p:cNvPr id="112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FA306A-DB1A-4063-BF8C-8DB53976A2D9}" type="slidenum">
              <a:rPr lang="en-US">
                <a:latin typeface="Arial" pitchFamily="34" charset="0"/>
              </a:rPr>
              <a:pPr fontAlgn="base">
                <a:spcBef>
                  <a:spcPct val="0"/>
                </a:spcBef>
                <a:spcAft>
                  <a:spcPct val="0"/>
                </a:spcAft>
              </a:pPr>
              <a:t>39</a:t>
            </a:fld>
            <a:endParaRPr lang="en-US">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1541066"/>
              </p:ext>
            </p:extLst>
          </p:nvPr>
        </p:nvGraphicFramePr>
        <p:xfrm>
          <a:off x="495300" y="228601"/>
          <a:ext cx="8153400" cy="5922554"/>
        </p:xfrm>
        <a:graphic>
          <a:graphicData uri="http://schemas.openxmlformats.org/drawingml/2006/table">
            <a:tbl>
              <a:tblPr firstRow="1" bandRow="1">
                <a:tableStyleId>{21E4AEA4-8DFA-4A89-87EB-49C32662AFE0}</a:tableStyleId>
              </a:tblPr>
              <a:tblGrid>
                <a:gridCol w="4076700"/>
                <a:gridCol w="4076700"/>
              </a:tblGrid>
              <a:tr h="761999">
                <a:tc>
                  <a:txBody>
                    <a:bodyPr/>
                    <a:lstStyle/>
                    <a:p>
                      <a:pPr algn="ctr"/>
                      <a:r>
                        <a:rPr lang="en-US" sz="4400" dirty="0" smtClean="0"/>
                        <a:t>Cause</a:t>
                      </a:r>
                      <a:endParaRPr lang="en-US" sz="4400" dirty="0"/>
                    </a:p>
                  </a:txBody>
                  <a:tcPr/>
                </a:tc>
                <a:tc>
                  <a:txBody>
                    <a:bodyPr/>
                    <a:lstStyle/>
                    <a:p>
                      <a:pPr algn="ctr"/>
                      <a:r>
                        <a:rPr lang="en-US" sz="4400" dirty="0" smtClean="0"/>
                        <a:t>Effect</a:t>
                      </a:r>
                      <a:endParaRPr lang="en-US" sz="4400" dirty="0"/>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r h="737222">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1825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buNone/>
            </a:pPr>
            <a:r>
              <a:rPr lang="en-US" sz="3200" i="1" dirty="0"/>
              <a:t>What should all students learn in science to be productive citizens</a:t>
            </a:r>
            <a:r>
              <a:rPr lang="en-US" sz="3200" i="1" dirty="0" smtClean="0"/>
              <a:t>?</a:t>
            </a:r>
          </a:p>
          <a:p>
            <a:pPr marL="0" lvl="1" indent="0">
              <a:buNone/>
            </a:pPr>
            <a:r>
              <a:rPr lang="en-US" sz="3200" dirty="0" smtClean="0"/>
              <a:t> ( 2 minutes)</a:t>
            </a:r>
            <a:endParaRPr lang="en-US" sz="3200" dirty="0"/>
          </a:p>
          <a:p>
            <a:endParaRPr lang="en-US" dirty="0"/>
          </a:p>
        </p:txBody>
      </p:sp>
      <p:sp>
        <p:nvSpPr>
          <p:cNvPr id="3" name="Title 2"/>
          <p:cNvSpPr>
            <a:spLocks noGrp="1"/>
          </p:cNvSpPr>
          <p:nvPr>
            <p:ph type="title"/>
          </p:nvPr>
        </p:nvSpPr>
        <p:spPr/>
        <p:txBody>
          <a:bodyPr/>
          <a:lstStyle/>
          <a:p>
            <a:r>
              <a:rPr lang="en-US" sz="3600" dirty="0" smtClean="0">
                <a:solidFill>
                  <a:schemeClr val="accent6">
                    <a:lumMod val="75000"/>
                  </a:schemeClr>
                </a:solidFill>
              </a:rPr>
              <a:t>Turn and Talk</a:t>
            </a:r>
            <a:endParaRPr lang="en-US" sz="36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4</a:t>
            </a:fld>
            <a:endParaRPr lang="en-US" dirty="0"/>
          </a:p>
        </p:txBody>
      </p:sp>
    </p:spTree>
    <p:extLst>
      <p:ext uri="{BB962C8B-B14F-4D97-AF65-F5344CB8AC3E}">
        <p14:creationId xmlns:p14="http://schemas.microsoft.com/office/powerpoint/2010/main" val="2386815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685800"/>
          </a:xfrm>
        </p:spPr>
        <p:txBody>
          <a:bodyPr>
            <a:normAutofit/>
          </a:bodyPr>
          <a:lstStyle/>
          <a:p>
            <a:pPr eaLnBrk="1" hangingPunct="1"/>
            <a:r>
              <a:rPr lang="en-US" b="1" dirty="0" smtClean="0">
                <a:solidFill>
                  <a:schemeClr val="accent6">
                    <a:lumMod val="75000"/>
                  </a:schemeClr>
                </a:solidFill>
              </a:rPr>
              <a:t>Relationships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157690"/>
              </p:ext>
            </p:extLst>
          </p:nvPr>
        </p:nvGraphicFramePr>
        <p:xfrm>
          <a:off x="457200" y="990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928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868363"/>
          </a:xfrm>
        </p:spPr>
        <p:txBody>
          <a:bodyPr rtlCol="0">
            <a:normAutofit/>
          </a:bodyPr>
          <a:lstStyle/>
          <a:p>
            <a:pPr eaLnBrk="1" fontAlgn="auto" hangingPunct="1">
              <a:spcAft>
                <a:spcPts val="0"/>
              </a:spcAft>
              <a:defRPr/>
            </a:pPr>
            <a:r>
              <a:rPr lang="en-US" b="1" dirty="0" smtClean="0">
                <a:solidFill>
                  <a:schemeClr val="accent6">
                    <a:lumMod val="75000"/>
                  </a:schemeClr>
                </a:solidFill>
              </a:rPr>
              <a:t>Organizing the Crosscutting Concepts</a:t>
            </a:r>
            <a:endParaRPr lang="en-US" b="1" dirty="0">
              <a:solidFill>
                <a:schemeClr val="accent6">
                  <a:lumMod val="75000"/>
                </a:schemeClr>
              </a:solidFill>
            </a:endParaRPr>
          </a:p>
        </p:txBody>
      </p:sp>
      <p:sp>
        <p:nvSpPr>
          <p:cNvPr id="21507" name="TextBox 6"/>
          <p:cNvSpPr txBox="1">
            <a:spLocks noChangeArrowheads="1"/>
          </p:cNvSpPr>
          <p:nvPr/>
        </p:nvSpPr>
        <p:spPr bwMode="auto">
          <a:xfrm>
            <a:off x="838200" y="1447800"/>
            <a:ext cx="7467600" cy="1816100"/>
          </a:xfrm>
          <a:prstGeom prst="rect">
            <a:avLst/>
          </a:prstGeom>
          <a:noFill/>
          <a:ln w="38100" cmpd="thinThick">
            <a:solidFill>
              <a:schemeClr val="tx1"/>
            </a:solidFill>
            <a:miter lim="800000"/>
            <a:headEnd/>
            <a:tailEnd/>
          </a:ln>
        </p:spPr>
        <p:txBody>
          <a:bodyPr>
            <a:spAutoFit/>
          </a:bodyPr>
          <a:lstStyle/>
          <a:p>
            <a:r>
              <a:rPr lang="en-US" sz="2800" dirty="0">
                <a:latin typeface="Calibri" pitchFamily="34" charset="0"/>
              </a:rPr>
              <a:t>Science is built on causality.  The concept that phenomena have a cause that can be explained with evidence distinguishes science from other ways of knowing.   </a:t>
            </a:r>
          </a:p>
        </p:txBody>
      </p:sp>
      <p:sp>
        <p:nvSpPr>
          <p:cNvPr id="21508" name="TextBox 8"/>
          <p:cNvSpPr txBox="1">
            <a:spLocks noChangeArrowheads="1"/>
          </p:cNvSpPr>
          <p:nvPr/>
        </p:nvSpPr>
        <p:spPr bwMode="auto">
          <a:xfrm>
            <a:off x="838200" y="3962400"/>
            <a:ext cx="7467600" cy="1816100"/>
          </a:xfrm>
          <a:prstGeom prst="rect">
            <a:avLst/>
          </a:prstGeom>
          <a:noFill/>
          <a:ln w="38100" cmpd="thinThick">
            <a:solidFill>
              <a:schemeClr val="tx1"/>
            </a:solidFill>
            <a:miter lim="800000"/>
            <a:headEnd/>
            <a:tailEnd/>
          </a:ln>
        </p:spPr>
        <p:txBody>
          <a:bodyPr>
            <a:spAutoFit/>
          </a:bodyPr>
          <a:lstStyle/>
          <a:p>
            <a:r>
              <a:rPr lang="en-US" sz="2800" dirty="0">
                <a:latin typeface="Calibri" pitchFamily="34" charset="0"/>
              </a:rPr>
              <a:t>“</a:t>
            </a:r>
            <a:r>
              <a:rPr lang="en-US" sz="2800" dirty="0" smtClean="0">
                <a:latin typeface="Calibri" pitchFamily="34" charset="0"/>
              </a:rPr>
              <a:t>Causation [that is] </a:t>
            </a:r>
            <a:r>
              <a:rPr lang="en-US" sz="2800" dirty="0">
                <a:latin typeface="Calibri" pitchFamily="34" charset="0"/>
              </a:rPr>
              <a:t>invoked to explain larger scale systems must be consistent with the implications of what is known about smaller scale processes within the system” </a:t>
            </a:r>
            <a:r>
              <a:rPr lang="en-US" sz="2800" dirty="0" smtClean="0">
                <a:latin typeface="Calibri" pitchFamily="34" charset="0"/>
              </a:rPr>
              <a:t>       </a:t>
            </a:r>
            <a:r>
              <a:rPr lang="en-US" sz="2000" b="1" dirty="0" smtClean="0">
                <a:solidFill>
                  <a:srgbClr val="FF0000"/>
                </a:solidFill>
                <a:latin typeface="Calibri" pitchFamily="34" charset="0"/>
              </a:rPr>
              <a:t>Framework </a:t>
            </a:r>
            <a:r>
              <a:rPr lang="en-US" sz="2000" b="1" dirty="0">
                <a:solidFill>
                  <a:srgbClr val="FF0000"/>
                </a:solidFill>
                <a:latin typeface="Calibri" pitchFamily="34" charset="0"/>
              </a:rPr>
              <a:t>page 88 </a:t>
            </a:r>
          </a:p>
        </p:txBody>
      </p:sp>
    </p:spTree>
    <p:extLst>
      <p:ext uri="{BB962C8B-B14F-4D97-AF65-F5344CB8AC3E}">
        <p14:creationId xmlns:p14="http://schemas.microsoft.com/office/powerpoint/2010/main" val="2917788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0610744"/>
              </p:ext>
            </p:extLst>
          </p:nvPr>
        </p:nvGraphicFramePr>
        <p:xfrm>
          <a:off x="0" y="128587"/>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5638800" y="2819400"/>
            <a:ext cx="838200" cy="990600"/>
          </a:xfrm>
          <a:prstGeom prst="line">
            <a:avLst/>
          </a:prstGeom>
          <a:ln w="28575" cap="rnd" cmpd="sng">
            <a:solidFill>
              <a:srgbClr val="CC33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33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838200"/>
          </a:xfrm>
        </p:spPr>
        <p:txBody>
          <a:bodyPr/>
          <a:lstStyle/>
          <a:p>
            <a:pPr eaLnBrk="1" hangingPunct="1"/>
            <a:r>
              <a:rPr lang="en-US" b="1" dirty="0" smtClean="0">
                <a:solidFill>
                  <a:schemeClr val="accent6">
                    <a:lumMod val="75000"/>
                  </a:schemeClr>
                </a:solidFill>
              </a:rPr>
              <a:t>Crosscutting Concepts</a:t>
            </a:r>
          </a:p>
        </p:txBody>
      </p:sp>
      <p:sp>
        <p:nvSpPr>
          <p:cNvPr id="20483" name="Content Placeholder 2"/>
          <p:cNvSpPr>
            <a:spLocks noGrp="1"/>
          </p:cNvSpPr>
          <p:nvPr>
            <p:ph idx="1"/>
          </p:nvPr>
        </p:nvSpPr>
        <p:spPr>
          <a:xfrm>
            <a:off x="457200" y="1295400"/>
            <a:ext cx="8229600" cy="4525963"/>
          </a:xfrm>
        </p:spPr>
        <p:txBody>
          <a:bodyPr/>
          <a:lstStyle/>
          <a:p>
            <a:pPr eaLnBrk="1" hangingPunct="1"/>
            <a:r>
              <a:rPr lang="en-US" sz="2800" dirty="0" smtClean="0"/>
              <a:t>These concepts should become common and </a:t>
            </a:r>
            <a:r>
              <a:rPr lang="en-US" sz="2800" b="1" dirty="0" smtClean="0"/>
              <a:t>familiar touchstones </a:t>
            </a:r>
            <a:r>
              <a:rPr lang="en-US" sz="2800" dirty="0" smtClean="0"/>
              <a:t>across the disciplines and grade levels. </a:t>
            </a:r>
          </a:p>
          <a:p>
            <a:pPr eaLnBrk="1" hangingPunct="1"/>
            <a:endParaRPr lang="en-US" sz="1600" dirty="0" smtClean="0"/>
          </a:p>
          <a:p>
            <a:pPr eaLnBrk="1" hangingPunct="1"/>
            <a:r>
              <a:rPr lang="en-US" sz="2800" dirty="0" smtClean="0"/>
              <a:t>Explicit reference to the concepts, as well as their emergence in multiple disciplinary contexts, can help students develop a cumulative, coherent, and usable understanding of science and engineering.</a:t>
            </a:r>
          </a:p>
        </p:txBody>
      </p:sp>
    </p:spTree>
    <p:extLst>
      <p:ext uri="{BB962C8B-B14F-4D97-AF65-F5344CB8AC3E}">
        <p14:creationId xmlns:p14="http://schemas.microsoft.com/office/powerpoint/2010/main" val="580486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678363"/>
          </a:xfrm>
        </p:spPr>
        <p:txBody>
          <a:bodyPr/>
          <a:lstStyle/>
          <a:p>
            <a:pPr marL="457200" indent="-457200">
              <a:buAutoNum type="arabicPeriod"/>
            </a:pPr>
            <a:r>
              <a:rPr lang="en-US" dirty="0" smtClean="0"/>
              <a:t>Asking </a:t>
            </a:r>
            <a:r>
              <a:rPr lang="en-US" dirty="0"/>
              <a:t>Questions </a:t>
            </a:r>
            <a:r>
              <a:rPr lang="en-US" dirty="0" smtClean="0"/>
              <a:t>and </a:t>
            </a:r>
            <a:r>
              <a:rPr lang="en-US" dirty="0"/>
              <a:t>Defining Problems </a:t>
            </a:r>
            <a:endParaRPr lang="en-US" dirty="0" smtClean="0"/>
          </a:p>
          <a:p>
            <a:pPr marL="457200" indent="-457200">
              <a:buAutoNum type="arabicPeriod"/>
            </a:pPr>
            <a:r>
              <a:rPr lang="en-US" dirty="0" smtClean="0"/>
              <a:t>Developing </a:t>
            </a:r>
            <a:r>
              <a:rPr lang="en-US" dirty="0"/>
              <a:t>and Using Models</a:t>
            </a:r>
          </a:p>
          <a:p>
            <a:pPr marL="457200" indent="-457200">
              <a:buFont typeface="+mj-lt"/>
              <a:buAutoNum type="arabicPeriod"/>
            </a:pPr>
            <a:r>
              <a:rPr lang="en-US" dirty="0" smtClean="0"/>
              <a:t>Planning </a:t>
            </a:r>
            <a:r>
              <a:rPr lang="en-US" dirty="0"/>
              <a:t>and Carrying Out Investigations</a:t>
            </a:r>
          </a:p>
          <a:p>
            <a:pPr marL="457200" indent="-457200">
              <a:buFont typeface="+mj-lt"/>
              <a:buAutoNum type="arabicPeriod"/>
            </a:pPr>
            <a:r>
              <a:rPr lang="en-US" dirty="0" smtClean="0"/>
              <a:t>Analyzing </a:t>
            </a:r>
            <a:r>
              <a:rPr lang="en-US" dirty="0"/>
              <a:t>and Interpreting Data</a:t>
            </a:r>
          </a:p>
          <a:p>
            <a:pPr marL="457200" indent="-457200">
              <a:buFont typeface="+mj-lt"/>
              <a:buAutoNum type="arabicPeriod"/>
            </a:pPr>
            <a:r>
              <a:rPr lang="en-US" dirty="0" smtClean="0"/>
              <a:t>Using </a:t>
            </a:r>
            <a:r>
              <a:rPr lang="en-US" dirty="0"/>
              <a:t>Mathematics, Information and Computer Technology, and Computational Thinking</a:t>
            </a:r>
          </a:p>
          <a:p>
            <a:pPr marL="457200" indent="-457200">
              <a:buFont typeface="+mj-lt"/>
              <a:buAutoNum type="arabicPeriod"/>
            </a:pPr>
            <a:r>
              <a:rPr lang="en-US" dirty="0" smtClean="0"/>
              <a:t>Constructing </a:t>
            </a:r>
            <a:r>
              <a:rPr lang="en-US" dirty="0"/>
              <a:t>Explanations </a:t>
            </a:r>
            <a:r>
              <a:rPr lang="en-US" dirty="0" smtClean="0"/>
              <a:t>and </a:t>
            </a:r>
            <a:r>
              <a:rPr lang="en-US" dirty="0"/>
              <a:t>Designing Solutions </a:t>
            </a:r>
          </a:p>
          <a:p>
            <a:pPr marL="457200" indent="-457200">
              <a:buFont typeface="+mj-lt"/>
              <a:buAutoNum type="arabicPeriod"/>
            </a:pPr>
            <a:r>
              <a:rPr lang="en-US" dirty="0" smtClean="0"/>
              <a:t>Engaging </a:t>
            </a:r>
            <a:r>
              <a:rPr lang="en-US" dirty="0"/>
              <a:t>in Argument from Evidence</a:t>
            </a:r>
          </a:p>
          <a:p>
            <a:pPr marL="457200" indent="-457200">
              <a:buFont typeface="+mj-lt"/>
              <a:buAutoNum type="arabicPeriod"/>
            </a:pPr>
            <a:r>
              <a:rPr lang="en-US" dirty="0" smtClean="0"/>
              <a:t>Obtaining</a:t>
            </a:r>
            <a:r>
              <a:rPr lang="en-US" dirty="0"/>
              <a:t>, Evaluating, and Communicating </a:t>
            </a:r>
            <a:r>
              <a:rPr lang="en-US" dirty="0" smtClean="0"/>
              <a:t>Information</a:t>
            </a:r>
            <a:endParaRPr lang="en-US" dirty="0"/>
          </a:p>
        </p:txBody>
      </p:sp>
      <p:sp>
        <p:nvSpPr>
          <p:cNvPr id="2" name="Title 1"/>
          <p:cNvSpPr>
            <a:spLocks noGrp="1"/>
          </p:cNvSpPr>
          <p:nvPr>
            <p:ph type="title"/>
          </p:nvPr>
        </p:nvSpPr>
        <p:spPr/>
        <p:txBody>
          <a:bodyPr/>
          <a:lstStyle/>
          <a:p>
            <a:pPr marL="0" indent="0"/>
            <a:r>
              <a:rPr lang="en-US" dirty="0">
                <a:solidFill>
                  <a:schemeClr val="accent6">
                    <a:lumMod val="75000"/>
                  </a:schemeClr>
                </a:solidFill>
              </a:rPr>
              <a:t>Which Practices were used in this activity and how?</a:t>
            </a:r>
          </a:p>
        </p:txBody>
      </p:sp>
      <p:sp>
        <p:nvSpPr>
          <p:cNvPr id="3" name="Footer Placeholder 2"/>
          <p:cNvSpPr>
            <a:spLocks noGrp="1"/>
          </p:cNvSpPr>
          <p:nvPr>
            <p:ph type="ftr" sz="quarter" idx="10"/>
          </p:nvPr>
        </p:nvSpPr>
        <p:spPr/>
        <p:txBody>
          <a:bodyPr/>
          <a:lstStyle/>
          <a:p>
            <a:pPr>
              <a:defRPr/>
            </a:pPr>
            <a:r>
              <a:rPr lang="en-US" smtClean="0"/>
              <a:t>education.state.mn.us</a:t>
            </a:r>
            <a:endParaRPr lang="en-US"/>
          </a:p>
        </p:txBody>
      </p:sp>
      <p:sp>
        <p:nvSpPr>
          <p:cNvPr id="4" name="Slide Number Placeholder 3"/>
          <p:cNvSpPr>
            <a:spLocks noGrp="1"/>
          </p:cNvSpPr>
          <p:nvPr>
            <p:ph type="sldNum" sz="quarter" idx="11"/>
          </p:nvPr>
        </p:nvSpPr>
        <p:spPr/>
        <p:txBody>
          <a:bodyPr/>
          <a:lstStyle/>
          <a:p>
            <a:pPr>
              <a:defRPr/>
            </a:pPr>
            <a:fld id="{63BCB15B-73E4-4F3D-8F72-1163114276AE}" type="slidenum">
              <a:rPr lang="en-US" smtClean="0"/>
              <a:pPr>
                <a:defRPr/>
              </a:pPr>
              <a:t>44</a:t>
            </a:fld>
            <a:endParaRPr lang="en-US" dirty="0"/>
          </a:p>
        </p:txBody>
      </p:sp>
    </p:spTree>
    <p:extLst>
      <p:ext uri="{BB962C8B-B14F-4D97-AF65-F5344CB8AC3E}">
        <p14:creationId xmlns:p14="http://schemas.microsoft.com/office/powerpoint/2010/main" val="705341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Which </a:t>
            </a:r>
            <a:r>
              <a:rPr lang="en-US" dirty="0" smtClean="0"/>
              <a:t>Crosscutting Concepts </a:t>
            </a:r>
            <a:r>
              <a:rPr lang="en-US" dirty="0"/>
              <a:t>were used in </a:t>
            </a:r>
            <a:r>
              <a:rPr lang="en-US" dirty="0" smtClean="0"/>
              <a:t>the Polymer </a:t>
            </a:r>
            <a:r>
              <a:rPr lang="en-US" dirty="0"/>
              <a:t>activity and how?</a:t>
            </a:r>
          </a:p>
        </p:txBody>
      </p:sp>
      <p:sp>
        <p:nvSpPr>
          <p:cNvPr id="3" name="Footer Placeholder 2"/>
          <p:cNvSpPr>
            <a:spLocks noGrp="1"/>
          </p:cNvSpPr>
          <p:nvPr>
            <p:ph type="ftr" sz="quarter" idx="10"/>
          </p:nvPr>
        </p:nvSpPr>
        <p:spPr/>
        <p:txBody>
          <a:bodyPr/>
          <a:lstStyle/>
          <a:p>
            <a:pPr>
              <a:defRPr/>
            </a:pPr>
            <a:r>
              <a:rPr lang="en-US" smtClean="0"/>
              <a:t>education.state.mn.us</a:t>
            </a:r>
            <a:endParaRPr lang="en-US"/>
          </a:p>
        </p:txBody>
      </p:sp>
      <p:sp>
        <p:nvSpPr>
          <p:cNvPr id="4" name="Slide Number Placeholder 3"/>
          <p:cNvSpPr>
            <a:spLocks noGrp="1"/>
          </p:cNvSpPr>
          <p:nvPr>
            <p:ph type="sldNum" sz="quarter" idx="11"/>
          </p:nvPr>
        </p:nvSpPr>
        <p:spPr/>
        <p:txBody>
          <a:bodyPr/>
          <a:lstStyle/>
          <a:p>
            <a:pPr>
              <a:defRPr/>
            </a:pPr>
            <a:fld id="{63BCB15B-73E4-4F3D-8F72-1163114276AE}" type="slidenum">
              <a:rPr lang="en-US" smtClean="0"/>
              <a:pPr>
                <a:defRPr/>
              </a:pPr>
              <a:t>45</a:t>
            </a:fld>
            <a:endParaRPr lang="en-US" dirty="0"/>
          </a:p>
        </p:txBody>
      </p:sp>
      <p:sp>
        <p:nvSpPr>
          <p:cNvPr id="6" name="Content Placeholder 3"/>
          <p:cNvSpPr txBox="1">
            <a:spLocks/>
          </p:cNvSpPr>
          <p:nvPr/>
        </p:nvSpPr>
        <p:spPr bwMode="auto">
          <a:xfrm>
            <a:off x="437827"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600" b="1"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200" b="1"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b="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Calibri" pitchFamily="34" charset="0"/>
              <a:buAutoNum type="arabicPeriod"/>
            </a:pPr>
            <a:r>
              <a:rPr lang="en-US" sz="3200" dirty="0" smtClean="0"/>
              <a:t>Patterns</a:t>
            </a:r>
          </a:p>
          <a:p>
            <a:pPr marL="457200" indent="-457200">
              <a:buFont typeface="Calibri" pitchFamily="34" charset="0"/>
              <a:buAutoNum type="arabicPeriod"/>
            </a:pPr>
            <a:r>
              <a:rPr lang="en-US" sz="3200" dirty="0" smtClean="0"/>
              <a:t>Cause and Effect</a:t>
            </a:r>
          </a:p>
          <a:p>
            <a:pPr marL="457200" indent="-457200">
              <a:buFont typeface="Calibri" pitchFamily="34" charset="0"/>
              <a:buAutoNum type="arabicPeriod"/>
            </a:pPr>
            <a:r>
              <a:rPr lang="en-US" sz="3200" dirty="0" smtClean="0"/>
              <a:t>Scale, Proportion, and Quantity  </a:t>
            </a:r>
          </a:p>
          <a:p>
            <a:pPr marL="457200" indent="-457200">
              <a:buFont typeface="Calibri" pitchFamily="34" charset="0"/>
              <a:buAutoNum type="arabicPeriod"/>
            </a:pPr>
            <a:r>
              <a:rPr lang="en-US" sz="3200" dirty="0" smtClean="0"/>
              <a:t>Systems and System Models </a:t>
            </a:r>
          </a:p>
          <a:p>
            <a:pPr marL="457200" indent="-457200">
              <a:buFont typeface="Calibri" pitchFamily="34" charset="0"/>
              <a:buAutoNum type="arabicPeriod"/>
            </a:pPr>
            <a:r>
              <a:rPr lang="en-US" sz="3200" dirty="0" smtClean="0"/>
              <a:t>Energy and Matter</a:t>
            </a:r>
          </a:p>
          <a:p>
            <a:pPr marL="457200" indent="-457200">
              <a:buFont typeface="Calibri" pitchFamily="34" charset="0"/>
              <a:buAutoNum type="arabicPeriod"/>
            </a:pPr>
            <a:r>
              <a:rPr lang="en-US" sz="3200" dirty="0" smtClean="0"/>
              <a:t>Structure and Function </a:t>
            </a:r>
          </a:p>
          <a:p>
            <a:pPr marL="457200" indent="-457200">
              <a:buFont typeface="Calibri" pitchFamily="34" charset="0"/>
              <a:buAutoNum type="arabicPeriod"/>
            </a:pPr>
            <a:r>
              <a:rPr lang="en-US" sz="3200" dirty="0" smtClean="0"/>
              <a:t>Stability and Change </a:t>
            </a:r>
          </a:p>
          <a:p>
            <a:pPr marL="457200" indent="-457200">
              <a:buFont typeface="Calibri" pitchFamily="34" charset="0"/>
              <a:buAutoNum type="arabicPeriod"/>
            </a:pPr>
            <a:endParaRPr lang="en-US" sz="2000" i="1" dirty="0" smtClean="0"/>
          </a:p>
          <a:p>
            <a:pPr marL="457200" indent="-457200">
              <a:buFont typeface="Calibri" pitchFamily="34" charset="0"/>
              <a:buAutoNum type="arabicPeriod"/>
            </a:pPr>
            <a:endParaRPr lang="en-US" dirty="0" smtClean="0"/>
          </a:p>
        </p:txBody>
      </p:sp>
    </p:spTree>
    <p:extLst>
      <p:ext uri="{BB962C8B-B14F-4D97-AF65-F5344CB8AC3E}">
        <p14:creationId xmlns:p14="http://schemas.microsoft.com/office/powerpoint/2010/main" val="673441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762000"/>
          </a:xfrm>
        </p:spPr>
        <p:txBody>
          <a:bodyPr>
            <a:normAutofit fontScale="90000"/>
          </a:bodyPr>
          <a:lstStyle/>
          <a:p>
            <a:pPr eaLnBrk="1" hangingPunct="1"/>
            <a:r>
              <a:rPr lang="en-US" b="1" dirty="0" smtClean="0">
                <a:solidFill>
                  <a:schemeClr val="accent6">
                    <a:lumMod val="75000"/>
                  </a:schemeClr>
                </a:solidFill>
              </a:rPr>
              <a:t>Connecting the Practices and Crosscutting Concepts</a:t>
            </a:r>
          </a:p>
        </p:txBody>
      </p:sp>
      <p:sp>
        <p:nvSpPr>
          <p:cNvPr id="28675" name="Content Placeholder 2"/>
          <p:cNvSpPr>
            <a:spLocks noGrp="1"/>
          </p:cNvSpPr>
          <p:nvPr>
            <p:ph idx="1"/>
          </p:nvPr>
        </p:nvSpPr>
        <p:spPr>
          <a:xfrm>
            <a:off x="457200" y="1295400"/>
            <a:ext cx="8229600" cy="2590800"/>
          </a:xfrm>
        </p:spPr>
        <p:txBody>
          <a:bodyPr>
            <a:normAutofit lnSpcReduction="10000"/>
          </a:bodyPr>
          <a:lstStyle/>
          <a:p>
            <a:pPr eaLnBrk="1" hangingPunct="1">
              <a:spcBef>
                <a:spcPct val="0"/>
              </a:spcBef>
              <a:spcAft>
                <a:spcPts val="800"/>
              </a:spcAft>
            </a:pPr>
            <a:r>
              <a:rPr lang="en-US" sz="2800" dirty="0" smtClean="0"/>
              <a:t>Providing empirical evidence to support assertions and listening to others’ arguments and analyzing the evidence they provide comes from the Practices.</a:t>
            </a:r>
          </a:p>
          <a:p>
            <a:pPr eaLnBrk="1" hangingPunct="1">
              <a:spcBef>
                <a:spcPct val="0"/>
              </a:spcBef>
              <a:spcAft>
                <a:spcPts val="800"/>
              </a:spcAft>
            </a:pPr>
            <a:r>
              <a:rPr lang="en-US" sz="2800" dirty="0" smtClean="0"/>
              <a:t>The Crosscutting Concepts help generate evidence to support arguments.</a:t>
            </a:r>
          </a:p>
        </p:txBody>
      </p:sp>
      <p:pic>
        <p:nvPicPr>
          <p:cNvPr id="28676" name="Picture 3"/>
          <p:cNvPicPr>
            <a:picLocks noChangeAspect="1" noChangeArrowheads="1"/>
          </p:cNvPicPr>
          <p:nvPr/>
        </p:nvPicPr>
        <p:blipFill>
          <a:blip r:embed="rId3" cstate="print"/>
          <a:srcRect/>
          <a:stretch>
            <a:fillRect/>
          </a:stretch>
        </p:blipFill>
        <p:spPr bwMode="auto">
          <a:xfrm>
            <a:off x="6019800" y="3884612"/>
            <a:ext cx="2667000" cy="2592388"/>
          </a:xfrm>
          <a:prstGeom prst="rect">
            <a:avLst/>
          </a:prstGeom>
          <a:noFill/>
          <a:ln w="9525">
            <a:noFill/>
            <a:miter lim="800000"/>
            <a:headEnd/>
            <a:tailEnd/>
          </a:ln>
        </p:spPr>
      </p:pic>
      <p:sp>
        <p:nvSpPr>
          <p:cNvPr id="5" name="Rectangle 4"/>
          <p:cNvSpPr/>
          <p:nvPr/>
        </p:nvSpPr>
        <p:spPr>
          <a:xfrm>
            <a:off x="609600" y="4419600"/>
            <a:ext cx="4372913" cy="1384995"/>
          </a:xfrm>
          <a:prstGeom prst="rect">
            <a:avLst/>
          </a:prstGeom>
        </p:spPr>
        <p:txBody>
          <a:bodyPr wrap="square">
            <a:spAutoFit/>
          </a:bodyPr>
          <a:lstStyle/>
          <a:p>
            <a:pPr>
              <a:buFont typeface="Arial" charset="0"/>
              <a:buNone/>
              <a:defRPr/>
            </a:pPr>
            <a:r>
              <a:rPr lang="en-US" sz="2800" b="1" i="1" dirty="0">
                <a:latin typeface="+mn-lt"/>
              </a:rPr>
              <a:t>Making Thinking </a:t>
            </a:r>
            <a:r>
              <a:rPr lang="en-US" sz="2800" b="1" i="1" dirty="0" smtClean="0">
                <a:latin typeface="+mn-lt"/>
              </a:rPr>
              <a:t>Visible </a:t>
            </a:r>
          </a:p>
          <a:p>
            <a:pPr>
              <a:buFont typeface="Arial" charset="0"/>
              <a:buNone/>
              <a:defRPr/>
            </a:pPr>
            <a:r>
              <a:rPr lang="en-US" sz="2800" b="1" i="1" dirty="0" smtClean="0">
                <a:latin typeface="+mn-lt"/>
              </a:rPr>
              <a:t> </a:t>
            </a:r>
            <a:r>
              <a:rPr lang="en-US" sz="2800" b="1" i="1" dirty="0" smtClean="0"/>
              <a:t>is important for all 3 dimension of science</a:t>
            </a:r>
          </a:p>
        </p:txBody>
      </p:sp>
    </p:spTree>
    <p:extLst>
      <p:ext uri="{BB962C8B-B14F-4D97-AF65-F5344CB8AC3E}">
        <p14:creationId xmlns:p14="http://schemas.microsoft.com/office/powerpoint/2010/main" val="959562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838200"/>
          </a:xfrm>
        </p:spPr>
        <p:txBody>
          <a:bodyPr/>
          <a:lstStyle/>
          <a:p>
            <a:pPr eaLnBrk="1" hangingPunct="1"/>
            <a:r>
              <a:rPr lang="en-US" b="1" smtClean="0"/>
              <a:t>Making Sense</a:t>
            </a:r>
          </a:p>
        </p:txBody>
      </p:sp>
      <p:sp>
        <p:nvSpPr>
          <p:cNvPr id="29699" name="Content Placeholder 2"/>
          <p:cNvSpPr>
            <a:spLocks noGrp="1"/>
          </p:cNvSpPr>
          <p:nvPr>
            <p:ph idx="1"/>
          </p:nvPr>
        </p:nvSpPr>
        <p:spPr>
          <a:xfrm>
            <a:off x="381000" y="1219200"/>
            <a:ext cx="8458200" cy="4525963"/>
          </a:xfrm>
        </p:spPr>
        <p:txBody>
          <a:bodyPr/>
          <a:lstStyle/>
          <a:p>
            <a:pPr eaLnBrk="1" hangingPunct="1">
              <a:spcBef>
                <a:spcPct val="0"/>
              </a:spcBef>
              <a:buFont typeface="Arial" charset="0"/>
              <a:buNone/>
            </a:pPr>
            <a:r>
              <a:rPr lang="en-US" sz="2800" dirty="0" smtClean="0"/>
              <a:t>Science is about making sense of things.</a:t>
            </a:r>
          </a:p>
          <a:p>
            <a:pPr eaLnBrk="1" hangingPunct="1">
              <a:spcBef>
                <a:spcPct val="0"/>
              </a:spcBef>
              <a:buFont typeface="Arial" charset="0"/>
              <a:buNone/>
            </a:pPr>
            <a:endParaRPr lang="en-US" sz="1800" dirty="0" smtClean="0"/>
          </a:p>
          <a:p>
            <a:pPr eaLnBrk="1" hangingPunct="1">
              <a:spcBef>
                <a:spcPct val="0"/>
              </a:spcBef>
            </a:pPr>
            <a:r>
              <a:rPr lang="en-US" sz="2800" dirty="0" smtClean="0"/>
              <a:t>Crosscutting Concepts such as Structure and Function provide the tools for students to make sense of things and construct understanding.</a:t>
            </a:r>
          </a:p>
          <a:p>
            <a:pPr eaLnBrk="1" hangingPunct="1">
              <a:spcBef>
                <a:spcPct val="0"/>
              </a:spcBef>
            </a:pPr>
            <a:endParaRPr lang="en-US" sz="1800" dirty="0" smtClean="0"/>
          </a:p>
          <a:p>
            <a:pPr eaLnBrk="1" hangingPunct="1">
              <a:spcBef>
                <a:spcPct val="0"/>
              </a:spcBef>
            </a:pPr>
            <a:r>
              <a:rPr lang="en-US" sz="2800" dirty="0" smtClean="0"/>
              <a:t>Patterns can be used to support explanations and develop questions and support explanations.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93707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50000"/>
              </a:lnSpc>
              <a:buNone/>
            </a:pPr>
            <a:r>
              <a:rPr lang="en-US" dirty="0" smtClean="0"/>
              <a:t>I used to think ______________________________ about how science works, but now I know_______ </a:t>
            </a:r>
          </a:p>
          <a:p>
            <a:pPr marL="0" indent="0">
              <a:lnSpc>
                <a:spcPct val="150000"/>
              </a:lnSpc>
              <a:buNone/>
            </a:pPr>
            <a:r>
              <a:rPr lang="en-US" dirty="0" smtClean="0"/>
              <a:t>__________________________________________.  My thinking was changed by __________________</a:t>
            </a:r>
          </a:p>
          <a:p>
            <a:pPr marL="0" indent="0">
              <a:lnSpc>
                <a:spcPct val="150000"/>
              </a:lnSpc>
              <a:buNone/>
            </a:pPr>
            <a:r>
              <a:rPr lang="en-US" dirty="0" smtClean="0"/>
              <a:t>__________________________________________</a:t>
            </a:r>
            <a:endParaRPr lang="en-US" dirty="0"/>
          </a:p>
        </p:txBody>
      </p:sp>
      <p:sp>
        <p:nvSpPr>
          <p:cNvPr id="3" name="Title 2"/>
          <p:cNvSpPr>
            <a:spLocks noGrp="1"/>
          </p:cNvSpPr>
          <p:nvPr>
            <p:ph type="title"/>
          </p:nvPr>
        </p:nvSpPr>
        <p:spPr>
          <a:xfrm>
            <a:off x="457200" y="304800"/>
            <a:ext cx="8229600" cy="762000"/>
          </a:xfrm>
        </p:spPr>
        <p:txBody>
          <a:bodyPr/>
          <a:lstStyle/>
          <a:p>
            <a:r>
              <a:rPr lang="en-US" dirty="0" smtClean="0"/>
              <a:t>Reflection</a:t>
            </a:r>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48</a:t>
            </a:fld>
            <a:endParaRPr lang="en-US" dirty="0"/>
          </a:p>
        </p:txBody>
      </p:sp>
    </p:spTree>
    <p:extLst>
      <p:ext uri="{BB962C8B-B14F-4D97-AF65-F5344CB8AC3E}">
        <p14:creationId xmlns:p14="http://schemas.microsoft.com/office/powerpoint/2010/main" val="171196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chemeClr val="accent6">
                    <a:lumMod val="75000"/>
                  </a:schemeClr>
                </a:solidFill>
              </a:rPr>
              <a:t>Overview of </a:t>
            </a:r>
            <a:br>
              <a:rPr lang="en-US" dirty="0" smtClean="0">
                <a:solidFill>
                  <a:schemeClr val="accent6">
                    <a:lumMod val="75000"/>
                  </a:schemeClr>
                </a:solidFill>
              </a:rPr>
            </a:br>
            <a:r>
              <a:rPr lang="en-US" dirty="0" smtClean="0">
                <a:solidFill>
                  <a:schemeClr val="accent6">
                    <a:lumMod val="75000"/>
                  </a:schemeClr>
                </a:solidFill>
              </a:rPr>
              <a:t>A Framework for K-12 Science Education</a:t>
            </a:r>
            <a:endParaRPr lang="en-US" dirty="0">
              <a:solidFill>
                <a:schemeClr val="accent6">
                  <a:lumMod val="75000"/>
                </a:schemeClr>
              </a:solidFill>
            </a:endParaRPr>
          </a:p>
        </p:txBody>
      </p:sp>
      <p:sp>
        <p:nvSpPr>
          <p:cNvPr id="7" name="Subtitle 6"/>
          <p:cNvSpPr>
            <a:spLocks noGrp="1"/>
          </p:cNvSpPr>
          <p:nvPr>
            <p:ph type="subTitle" idx="1"/>
          </p:nvPr>
        </p:nvSpPr>
        <p:spPr/>
        <p:txBody>
          <a:bodyPr/>
          <a:lstStyle/>
          <a:p>
            <a:r>
              <a:rPr lang="en-US" sz="3600" dirty="0" smtClean="0">
                <a:solidFill>
                  <a:schemeClr val="tx1"/>
                </a:solidFill>
              </a:rPr>
              <a:t>Susan Singer</a:t>
            </a:r>
          </a:p>
          <a:p>
            <a:r>
              <a:rPr lang="en-US" dirty="0" smtClean="0">
                <a:solidFill>
                  <a:schemeClr val="tx1"/>
                </a:solidFill>
              </a:rPr>
              <a:t>Carleton College</a:t>
            </a:r>
          </a:p>
          <a:p>
            <a:r>
              <a:rPr lang="en-US" dirty="0" smtClean="0">
                <a:solidFill>
                  <a:schemeClr val="tx1"/>
                </a:solidFill>
              </a:rPr>
              <a:t>Board of Science Education, National Academy of Science</a:t>
            </a:r>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49</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37" y="5966214"/>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02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Previous National Science Standards – 1990s</a:t>
            </a:r>
          </a:p>
          <a:p>
            <a:pPr lvl="1"/>
            <a:r>
              <a:rPr lang="en-US" dirty="0" smtClean="0"/>
              <a:t>Benchmarks for Science Literacy</a:t>
            </a:r>
          </a:p>
          <a:p>
            <a:pPr lvl="1"/>
            <a:r>
              <a:rPr lang="en-US" dirty="0" smtClean="0"/>
              <a:t>National Science Education Standards</a:t>
            </a:r>
          </a:p>
          <a:p>
            <a:pPr lvl="1"/>
            <a:endParaRPr lang="en-US" dirty="0" smtClean="0"/>
          </a:p>
          <a:p>
            <a:r>
              <a:rPr lang="en-US" dirty="0" smtClean="0"/>
              <a:t>Minnesota Academic Standards in Science</a:t>
            </a:r>
          </a:p>
          <a:p>
            <a:pPr lvl="1"/>
            <a:r>
              <a:rPr lang="en-US" dirty="0" smtClean="0"/>
              <a:t>2003</a:t>
            </a:r>
          </a:p>
          <a:p>
            <a:pPr lvl="1"/>
            <a:r>
              <a:rPr lang="en-US" dirty="0" smtClean="0"/>
              <a:t>2009 (implemented 2011-12)</a:t>
            </a:r>
          </a:p>
          <a:p>
            <a:pPr lvl="1"/>
            <a:r>
              <a:rPr lang="en-US" dirty="0" smtClean="0"/>
              <a:t>Next Revision 2017-18</a:t>
            </a:r>
          </a:p>
          <a:p>
            <a:pPr lvl="1"/>
            <a:endParaRPr lang="en-US" dirty="0" smtClean="0"/>
          </a:p>
          <a:p>
            <a:pPr marL="514350" indent="-457200"/>
            <a:r>
              <a:rPr lang="en-US" dirty="0" smtClean="0"/>
              <a:t>National interest in new standards</a:t>
            </a:r>
          </a:p>
          <a:p>
            <a:pPr lvl="1"/>
            <a:endParaRPr lang="en-US" dirty="0"/>
          </a:p>
          <a:p>
            <a:pPr lvl="1"/>
            <a:endParaRPr lang="en-US" dirty="0" smtClean="0"/>
          </a:p>
        </p:txBody>
      </p:sp>
      <p:sp>
        <p:nvSpPr>
          <p:cNvPr id="3" name="Title 2"/>
          <p:cNvSpPr>
            <a:spLocks noGrp="1"/>
          </p:cNvSpPr>
          <p:nvPr>
            <p:ph type="title"/>
          </p:nvPr>
        </p:nvSpPr>
        <p:spPr>
          <a:xfrm>
            <a:off x="457200" y="304800"/>
            <a:ext cx="8229600" cy="914400"/>
          </a:xfrm>
        </p:spPr>
        <p:txBody>
          <a:bodyPr/>
          <a:lstStyle/>
          <a:p>
            <a:r>
              <a:rPr lang="en-US" sz="3200" dirty="0" smtClean="0">
                <a:solidFill>
                  <a:schemeClr val="accent6">
                    <a:lumMod val="75000"/>
                  </a:schemeClr>
                </a:solidFill>
              </a:rPr>
              <a:t>Context for our Workshop</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a:t>
            </a:fld>
            <a:endParaRPr lang="en-US" dirty="0"/>
          </a:p>
        </p:txBody>
      </p:sp>
    </p:spTree>
    <p:extLst>
      <p:ext uri="{BB962C8B-B14F-4D97-AF65-F5344CB8AC3E}">
        <p14:creationId xmlns:p14="http://schemas.microsoft.com/office/powerpoint/2010/main" val="23091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000" dirty="0" smtClean="0">
                <a:solidFill>
                  <a:schemeClr val="accent6">
                    <a:lumMod val="75000"/>
                  </a:schemeClr>
                </a:solidFill>
              </a:rPr>
              <a:t>Lunch</a:t>
            </a:r>
            <a:endParaRPr lang="en-US" sz="8000" dirty="0">
              <a:solidFill>
                <a:schemeClr val="accent6">
                  <a:lumMod val="75000"/>
                </a:schemeClr>
              </a:solidFill>
            </a:endParaRPr>
          </a:p>
        </p:txBody>
      </p:sp>
      <p:sp>
        <p:nvSpPr>
          <p:cNvPr id="7" name="Subtitle 6"/>
          <p:cNvSpPr>
            <a:spLocks noGrp="1"/>
          </p:cNvSpPr>
          <p:nvPr>
            <p:ph type="subTitle" idx="1"/>
          </p:nvPr>
        </p:nvSpPr>
        <p:spPr>
          <a:xfrm>
            <a:off x="1524000" y="3429000"/>
            <a:ext cx="6096000" cy="1981200"/>
          </a:xfrm>
        </p:spPr>
        <p:txBody>
          <a:bodyPr/>
          <a:lstStyle/>
          <a:p>
            <a:r>
              <a:rPr lang="en-US" sz="4400" dirty="0" smtClean="0">
                <a:solidFill>
                  <a:schemeClr val="tx1"/>
                </a:solidFill>
              </a:rPr>
              <a:t>Please return before 12:45</a:t>
            </a:r>
          </a:p>
          <a:p>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50</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66214"/>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84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solidFill>
                  <a:schemeClr val="accent6">
                    <a:lumMod val="75000"/>
                  </a:schemeClr>
                </a:solidFill>
              </a:rPr>
              <a:t>Thoughts? Tweet #MDE3M</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51</a:t>
            </a:fld>
            <a:endParaRPr lang="en-US" dirty="0"/>
          </a:p>
        </p:txBody>
      </p:sp>
    </p:spTree>
    <p:controls>
      <mc:AlternateContent xmlns:mc="http://schemas.openxmlformats.org/markup-compatibility/2006">
        <mc:Choice xmlns:v="urn:schemas-microsoft-com:vml" Requires="v">
          <p:control spid="2050" name="ShockwaveFlash2" r:id="rId2" imgW="9140439" imgH="5772956"/>
        </mc:Choice>
        <mc:Fallback>
          <p:control name="ShockwaveFlash2" r:id="rId2" imgW="9140439" imgH="5772956">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gray">
                <a:xfrm>
                  <a:off x="0" y="1082675"/>
                  <a:ext cx="9139238" cy="5772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5976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2900" y="304800"/>
            <a:ext cx="8458200" cy="3352800"/>
          </a:xfrm>
        </p:spPr>
        <p:txBody>
          <a:bodyPr/>
          <a:lstStyle/>
          <a:p>
            <a:r>
              <a:rPr lang="en-US" sz="4400" dirty="0" smtClean="0">
                <a:solidFill>
                  <a:schemeClr val="accent6">
                    <a:lumMod val="75000"/>
                  </a:schemeClr>
                </a:solidFill>
              </a:rPr>
              <a:t>The Minnesota Context </a:t>
            </a:r>
            <a:br>
              <a:rPr lang="en-US" sz="4400" dirty="0" smtClean="0">
                <a:solidFill>
                  <a:schemeClr val="accent6">
                    <a:lumMod val="75000"/>
                  </a:schemeClr>
                </a:solidFill>
              </a:rPr>
            </a:br>
            <a:r>
              <a:rPr lang="en-US" sz="4400" dirty="0" smtClean="0">
                <a:solidFill>
                  <a:schemeClr val="accent6">
                    <a:lumMod val="75000"/>
                  </a:schemeClr>
                </a:solidFill>
              </a:rPr>
              <a:t>for the Framework and the</a:t>
            </a:r>
            <a:br>
              <a:rPr lang="en-US" sz="4400" dirty="0" smtClean="0">
                <a:solidFill>
                  <a:schemeClr val="accent6">
                    <a:lumMod val="75000"/>
                  </a:schemeClr>
                </a:solidFill>
              </a:rPr>
            </a:br>
            <a:r>
              <a:rPr lang="en-US" sz="4400" dirty="0" smtClean="0">
                <a:solidFill>
                  <a:schemeClr val="accent6">
                    <a:lumMod val="75000"/>
                  </a:schemeClr>
                </a:solidFill>
              </a:rPr>
              <a:t>Next Generation Science Standards</a:t>
            </a:r>
            <a:endParaRPr lang="en-US" sz="4400" dirty="0">
              <a:solidFill>
                <a:schemeClr val="accent6">
                  <a:lumMod val="75000"/>
                </a:schemeClr>
              </a:solidFill>
            </a:endParaRPr>
          </a:p>
        </p:txBody>
      </p:sp>
      <p:sp>
        <p:nvSpPr>
          <p:cNvPr id="4" name="Footer Placeholder 3"/>
          <p:cNvSpPr>
            <a:spLocks noGrp="1"/>
          </p:cNvSpPr>
          <p:nvPr>
            <p:ph type="ftr" sz="quarter" idx="10"/>
          </p:nvPr>
        </p:nvSpPr>
        <p:spPr>
          <a:xfrm>
            <a:off x="3543300" y="6386864"/>
            <a:ext cx="2057400" cy="365125"/>
          </a:xfrm>
        </p:spPr>
        <p:txBody>
          <a:bodyPr/>
          <a:lstStyle/>
          <a:p>
            <a:pPr>
              <a:defRPr/>
            </a:pPr>
            <a:r>
              <a:rPr lang="en-US" dirty="0" smtClean="0"/>
              <a:t>education.state.mn.us</a:t>
            </a:r>
            <a:endParaRPr lang="en-US" dirty="0"/>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52</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15" y="3924299"/>
            <a:ext cx="1532408"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185044"/>
            <a:ext cx="2971802" cy="133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369" y="3124201"/>
            <a:ext cx="2748831" cy="285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966214"/>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695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400" dirty="0" smtClean="0">
                <a:solidFill>
                  <a:schemeClr val="accent6">
                    <a:lumMod val="75000"/>
                  </a:schemeClr>
                </a:solidFill>
              </a:rPr>
              <a:t>Welcome</a:t>
            </a:r>
            <a:endParaRPr lang="en-US" sz="4400" dirty="0">
              <a:solidFill>
                <a:schemeClr val="accent6">
                  <a:lumMod val="75000"/>
                </a:schemeClr>
              </a:solidFill>
            </a:endParaRPr>
          </a:p>
        </p:txBody>
      </p:sp>
      <p:sp>
        <p:nvSpPr>
          <p:cNvPr id="7" name="Subtitle 6"/>
          <p:cNvSpPr>
            <a:spLocks noGrp="1"/>
          </p:cNvSpPr>
          <p:nvPr>
            <p:ph type="subTitle" idx="1"/>
          </p:nvPr>
        </p:nvSpPr>
        <p:spPr>
          <a:xfrm>
            <a:off x="838200" y="3429000"/>
            <a:ext cx="7543800" cy="1981200"/>
          </a:xfrm>
        </p:spPr>
        <p:txBody>
          <a:bodyPr/>
          <a:lstStyle/>
          <a:p>
            <a:r>
              <a:rPr lang="en-US" sz="4000" dirty="0" smtClean="0">
                <a:solidFill>
                  <a:schemeClr val="tx1"/>
                </a:solidFill>
              </a:rPr>
              <a:t>Rose Chu</a:t>
            </a:r>
          </a:p>
          <a:p>
            <a:r>
              <a:rPr lang="en-US" sz="3600" dirty="0" smtClean="0">
                <a:solidFill>
                  <a:schemeClr val="tx1"/>
                </a:solidFill>
              </a:rPr>
              <a:t>Assistant Commissioner</a:t>
            </a:r>
          </a:p>
          <a:p>
            <a:r>
              <a:rPr lang="en-US" sz="3600" dirty="0" smtClean="0">
                <a:solidFill>
                  <a:schemeClr val="tx1"/>
                </a:solidFill>
              </a:rPr>
              <a:t>Minnesota Dept. of Education</a:t>
            </a:r>
          </a:p>
          <a:p>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53</a:t>
            </a:fld>
            <a:endParaRPr lang="en-US" dirty="0"/>
          </a:p>
        </p:txBody>
      </p:sp>
    </p:spTree>
    <p:extLst>
      <p:ext uri="{BB962C8B-B14F-4D97-AF65-F5344CB8AC3E}">
        <p14:creationId xmlns:p14="http://schemas.microsoft.com/office/powerpoint/2010/main" val="3213910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 y="1447800"/>
            <a:ext cx="8915400" cy="4800600"/>
          </a:xfrm>
        </p:spPr>
        <p:txBody>
          <a:bodyPr/>
          <a:lstStyle/>
          <a:p>
            <a:r>
              <a:rPr lang="en-US" sz="2400" dirty="0" smtClean="0"/>
              <a:t>High scores in international and national assessments</a:t>
            </a:r>
          </a:p>
          <a:p>
            <a:pPr lvl="1"/>
            <a:r>
              <a:rPr lang="en-US" sz="2400" dirty="0" smtClean="0"/>
              <a:t>TIMSS,  PISA, NEAP</a:t>
            </a:r>
          </a:p>
          <a:p>
            <a:r>
              <a:rPr lang="en-US" sz="2400" dirty="0" smtClean="0"/>
              <a:t>National leader for mathematics and science standards</a:t>
            </a:r>
          </a:p>
          <a:p>
            <a:pPr lvl="1"/>
            <a:r>
              <a:rPr lang="en-US" sz="2400" dirty="0" smtClean="0"/>
              <a:t>Algebra at 8 and Algebra II required for graduation</a:t>
            </a:r>
          </a:p>
          <a:p>
            <a:pPr lvl="1"/>
            <a:r>
              <a:rPr lang="en-US" sz="2400" dirty="0" smtClean="0"/>
              <a:t>Engineering standards in Science Standards</a:t>
            </a:r>
          </a:p>
          <a:p>
            <a:pPr lvl="1"/>
            <a:r>
              <a:rPr lang="en-US" sz="2400" dirty="0" smtClean="0"/>
              <a:t>Online standards resource “</a:t>
            </a:r>
            <a:r>
              <a:rPr lang="en-US" sz="2400" i="1" dirty="0" smtClean="0"/>
              <a:t>MN Frameworks</a:t>
            </a:r>
            <a:r>
              <a:rPr lang="en-US" sz="2400" dirty="0" smtClean="0"/>
              <a:t>” </a:t>
            </a:r>
            <a:r>
              <a:rPr lang="en-US" sz="2400" b="0" dirty="0" smtClean="0">
                <a:hlinkClick r:id="rId2"/>
              </a:rPr>
              <a:t>www.scimathmn.org/stemtc</a:t>
            </a:r>
            <a:r>
              <a:rPr lang="en-US" sz="2400" b="0" dirty="0" smtClean="0"/>
              <a:t> </a:t>
            </a:r>
          </a:p>
          <a:p>
            <a:pPr lvl="1"/>
            <a:r>
              <a:rPr lang="en-US" sz="2400" dirty="0"/>
              <a:t>Innovative online </a:t>
            </a:r>
            <a:r>
              <a:rPr lang="en-US" sz="2400" dirty="0" smtClean="0"/>
              <a:t>assessments</a:t>
            </a:r>
          </a:p>
          <a:p>
            <a:pPr marL="514350" indent="-457200"/>
            <a:r>
              <a:rPr lang="en-US" sz="2400" dirty="0" smtClean="0"/>
              <a:t>Business/Higher Education/Informal Partnerships</a:t>
            </a:r>
          </a:p>
          <a:p>
            <a:pPr marL="914400" lvl="1" indent="-457200"/>
            <a:r>
              <a:rPr lang="en-US" sz="2400" dirty="0" smtClean="0"/>
              <a:t>SciMathMN, MN STEM Network, MN High Tech. Assn.</a:t>
            </a:r>
            <a:endParaRPr lang="en-US" sz="2400" dirty="0"/>
          </a:p>
          <a:p>
            <a:pPr lvl="1"/>
            <a:endParaRPr lang="en-US" sz="2400" b="1" dirty="0" smtClean="0"/>
          </a:p>
          <a:p>
            <a:endParaRPr lang="en-US" dirty="0"/>
          </a:p>
          <a:p>
            <a:pPr lvl="1"/>
            <a:endParaRPr lang="en-US" dirty="0"/>
          </a:p>
        </p:txBody>
      </p:sp>
      <p:sp>
        <p:nvSpPr>
          <p:cNvPr id="7" name="Title 6"/>
          <p:cNvSpPr>
            <a:spLocks noGrp="1"/>
          </p:cNvSpPr>
          <p:nvPr>
            <p:ph type="title"/>
          </p:nvPr>
        </p:nvSpPr>
        <p:spPr/>
        <p:txBody>
          <a:bodyPr/>
          <a:lstStyle/>
          <a:p>
            <a:r>
              <a:rPr lang="en-US" dirty="0" smtClean="0">
                <a:solidFill>
                  <a:schemeClr val="accent6">
                    <a:lumMod val="75000"/>
                  </a:schemeClr>
                </a:solidFill>
              </a:rPr>
              <a:t>Minnesota is </a:t>
            </a:r>
            <a:r>
              <a:rPr lang="en-US" dirty="0">
                <a:solidFill>
                  <a:schemeClr val="accent6">
                    <a:lumMod val="75000"/>
                  </a:schemeClr>
                </a:solidFill>
              </a:rPr>
              <a:t>a </a:t>
            </a:r>
            <a:r>
              <a:rPr lang="en-US" dirty="0" smtClean="0">
                <a:solidFill>
                  <a:schemeClr val="accent6">
                    <a:lumMod val="75000"/>
                  </a:schemeClr>
                </a:solidFill>
              </a:rPr>
              <a:t>national leader in STEM</a:t>
            </a:r>
            <a:br>
              <a:rPr lang="en-US" dirty="0" smtClean="0">
                <a:solidFill>
                  <a:schemeClr val="accent6">
                    <a:lumMod val="75000"/>
                  </a:schemeClr>
                </a:solidFill>
              </a:rPr>
            </a:br>
            <a:r>
              <a:rPr lang="en-US" sz="2400" dirty="0" smtClean="0">
                <a:solidFill>
                  <a:schemeClr val="accent6">
                    <a:lumMod val="75000"/>
                  </a:schemeClr>
                </a:solidFill>
              </a:rPr>
              <a:t>Science, Technology, Engineering and Mathematics</a:t>
            </a:r>
            <a:endParaRPr lang="en-US" sz="2800" dirty="0">
              <a:solidFill>
                <a:schemeClr val="accent6">
                  <a:lumMod val="75000"/>
                </a:schemeClr>
              </a:solidFill>
            </a:endParaRPr>
          </a:p>
        </p:txBody>
      </p:sp>
      <p:sp>
        <p:nvSpPr>
          <p:cNvPr id="5" name="Footer Placeholder 4"/>
          <p:cNvSpPr>
            <a:spLocks noGrp="1"/>
          </p:cNvSpPr>
          <p:nvPr>
            <p:ph type="ftr" sz="quarter" idx="10"/>
          </p:nvPr>
        </p:nvSpPr>
        <p:spPr/>
        <p:txBody>
          <a:bodyPr/>
          <a:lstStyle/>
          <a:p>
            <a:pPr>
              <a:defRPr/>
            </a:pPr>
            <a:r>
              <a:rPr lang="en-US" smtClean="0"/>
              <a:t>education.state.mn.us</a:t>
            </a:r>
            <a:endParaRPr lang="en-US"/>
          </a:p>
        </p:txBody>
      </p:sp>
      <p:sp>
        <p:nvSpPr>
          <p:cNvPr id="6" name="Slide Number Placeholder 5"/>
          <p:cNvSpPr>
            <a:spLocks noGrp="1"/>
          </p:cNvSpPr>
          <p:nvPr>
            <p:ph type="sldNum" sz="quarter" idx="11"/>
          </p:nvPr>
        </p:nvSpPr>
        <p:spPr/>
        <p:txBody>
          <a:bodyPr/>
          <a:lstStyle/>
          <a:p>
            <a:pPr>
              <a:defRPr/>
            </a:pPr>
            <a:fld id="{64A7AAD2-55CB-4E60-9B6F-5531E639E7F4}" type="slidenum">
              <a:rPr lang="en-US" smtClean="0"/>
              <a:pPr>
                <a:defRPr/>
              </a:pPr>
              <a:t>54</a:t>
            </a:fld>
            <a:endParaRPr lang="en-US" dirty="0"/>
          </a:p>
        </p:txBody>
      </p:sp>
    </p:spTree>
    <p:extLst>
      <p:ext uri="{BB962C8B-B14F-4D97-AF65-F5344CB8AC3E}">
        <p14:creationId xmlns:p14="http://schemas.microsoft.com/office/powerpoint/2010/main" val="3304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533400"/>
            <a:ext cx="8382000" cy="838200"/>
          </a:xfrm>
        </p:spPr>
        <p:txBody>
          <a:bodyPr/>
          <a:lstStyle/>
          <a:p>
            <a:pPr algn="ctr" eaLnBrk="1" hangingPunct="1"/>
            <a:r>
              <a:rPr lang="en-US" sz="3600" dirty="0" smtClean="0">
                <a:solidFill>
                  <a:schemeClr val="accent6">
                    <a:lumMod val="50000"/>
                  </a:schemeClr>
                </a:solidFill>
              </a:rPr>
              <a:t>Standards Periodic Review Cycle</a:t>
            </a:r>
          </a:p>
        </p:txBody>
      </p:sp>
      <p:sp>
        <p:nvSpPr>
          <p:cNvPr id="187395" name="Rectangle 3"/>
          <p:cNvSpPr>
            <a:spLocks noGrp="1" noChangeArrowheads="1"/>
          </p:cNvSpPr>
          <p:nvPr>
            <p:ph type="body" idx="1"/>
          </p:nvPr>
        </p:nvSpPr>
        <p:spPr>
          <a:xfrm>
            <a:off x="533400" y="1600200"/>
            <a:ext cx="8610600" cy="4521200"/>
          </a:xfrm>
        </p:spPr>
        <p:txBody>
          <a:bodyPr/>
          <a:lstStyle/>
          <a:p>
            <a:pPr eaLnBrk="1" hangingPunct="1">
              <a:buFontTx/>
              <a:buNone/>
            </a:pPr>
            <a:r>
              <a:rPr lang="en-US" sz="2800" b="1" u="sng" dirty="0" smtClean="0">
                <a:solidFill>
                  <a:srgbClr val="FF3300"/>
                </a:solidFill>
              </a:rPr>
              <a:t>Review</a:t>
            </a:r>
            <a:r>
              <a:rPr lang="en-US" sz="2800" dirty="0" smtClean="0">
                <a:solidFill>
                  <a:srgbClr val="FF3300"/>
                </a:solidFill>
              </a:rPr>
              <a:t>           </a:t>
            </a:r>
            <a:r>
              <a:rPr lang="en-US" sz="2800" b="1" u="sng" dirty="0" smtClean="0">
                <a:solidFill>
                  <a:srgbClr val="FF3300"/>
                </a:solidFill>
              </a:rPr>
              <a:t>Implement </a:t>
            </a:r>
            <a:r>
              <a:rPr lang="en-US" sz="2800" b="1" u="sng" dirty="0" err="1" smtClean="0">
                <a:solidFill>
                  <a:srgbClr val="FF3300"/>
                </a:solidFill>
              </a:rPr>
              <a:t>Stds</a:t>
            </a:r>
            <a:r>
              <a:rPr lang="en-US" sz="2800" b="1" u="sng" dirty="0" smtClean="0">
                <a:solidFill>
                  <a:srgbClr val="FF3300"/>
                </a:solidFill>
              </a:rPr>
              <a:t>.</a:t>
            </a:r>
            <a:r>
              <a:rPr lang="en-US" sz="2800" b="1" dirty="0" smtClean="0">
                <a:solidFill>
                  <a:srgbClr val="FF3300"/>
                </a:solidFill>
              </a:rPr>
              <a:t>	         </a:t>
            </a:r>
            <a:r>
              <a:rPr lang="en-US" sz="2800" b="1" u="sng" dirty="0" smtClean="0">
                <a:solidFill>
                  <a:srgbClr val="FF3300"/>
                </a:solidFill>
              </a:rPr>
              <a:t>Review</a:t>
            </a:r>
          </a:p>
          <a:p>
            <a:pPr eaLnBrk="1" hangingPunct="1">
              <a:buFontTx/>
              <a:buNone/>
            </a:pPr>
            <a:r>
              <a:rPr lang="en-US" sz="2800" dirty="0" smtClean="0"/>
              <a:t>‘06-07……...….Math ‘10-11……....….…..‘15-16</a:t>
            </a:r>
          </a:p>
          <a:p>
            <a:pPr eaLnBrk="1" hangingPunct="1">
              <a:buFontTx/>
              <a:buNone/>
            </a:pPr>
            <a:r>
              <a:rPr lang="en-US" sz="2800" dirty="0" smtClean="0"/>
              <a:t>‘07-08…….…...Arts ‘10-11………….....…‘16-17</a:t>
            </a:r>
          </a:p>
          <a:p>
            <a:pPr eaLnBrk="1" hangingPunct="1">
              <a:buFontTx/>
              <a:buNone/>
            </a:pPr>
            <a:r>
              <a:rPr lang="en-US" sz="2800" dirty="0" smtClean="0"/>
              <a:t>‘</a:t>
            </a:r>
            <a:r>
              <a:rPr lang="en-US" sz="2800" dirty="0" smtClean="0">
                <a:solidFill>
                  <a:srgbClr val="FF0000"/>
                </a:solidFill>
              </a:rPr>
              <a:t>08-09…….…...Science ‘11-12………..... ‘17-18</a:t>
            </a:r>
          </a:p>
          <a:p>
            <a:pPr eaLnBrk="1" hangingPunct="1">
              <a:buFontTx/>
              <a:buNone/>
            </a:pPr>
            <a:r>
              <a:rPr lang="en-US" sz="2800" dirty="0" smtClean="0"/>
              <a:t>‘09-10…….……L. Arts ‘12-13…….….…..‘18-19</a:t>
            </a:r>
          </a:p>
          <a:p>
            <a:pPr eaLnBrk="1" hangingPunct="1">
              <a:buFontTx/>
              <a:buNone/>
            </a:pPr>
            <a:r>
              <a:rPr lang="en-US" sz="2800" dirty="0" smtClean="0"/>
              <a:t>‘09-10…….……</a:t>
            </a:r>
            <a:r>
              <a:rPr lang="en-US" sz="2800" dirty="0" err="1" smtClean="0"/>
              <a:t>Phy</a:t>
            </a:r>
            <a:r>
              <a:rPr lang="en-US" sz="2800" dirty="0" smtClean="0"/>
              <a:t>. Ed. ‘12-13……..……’18-19</a:t>
            </a:r>
          </a:p>
          <a:p>
            <a:pPr eaLnBrk="1" hangingPunct="1">
              <a:buFontTx/>
              <a:buNone/>
            </a:pPr>
            <a:r>
              <a:rPr lang="en-US" sz="2800" dirty="0" smtClean="0"/>
              <a:t>‘10-11………....S. Studies ‘13-14………...‘19-20</a:t>
            </a:r>
          </a:p>
          <a:p>
            <a:pPr algn="ctr" eaLnBrk="1" hangingPunct="1">
              <a:buFontTx/>
              <a:buNone/>
            </a:pPr>
            <a:r>
              <a:rPr lang="en-US" sz="2800" dirty="0" smtClean="0"/>
              <a:t>Cycle TBD locally….. Health/W. Lang./CTE</a:t>
            </a:r>
          </a:p>
        </p:txBody>
      </p:sp>
    </p:spTree>
    <p:extLst>
      <p:ext uri="{BB962C8B-B14F-4D97-AF65-F5344CB8AC3E}">
        <p14:creationId xmlns:p14="http://schemas.microsoft.com/office/powerpoint/2010/main" val="1430601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2951946"/>
            <a:ext cx="2209800" cy="954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sz="3200" dirty="0" smtClean="0">
                <a:solidFill>
                  <a:schemeClr val="accent6">
                    <a:lumMod val="75000"/>
                  </a:schemeClr>
                </a:solidFill>
              </a:rPr>
              <a:t>New “national” science standards</a:t>
            </a:r>
            <a:br>
              <a:rPr lang="en-US" sz="3200" dirty="0" smtClean="0">
                <a:solidFill>
                  <a:schemeClr val="accent6">
                    <a:lumMod val="75000"/>
                  </a:schemeClr>
                </a:solidFill>
              </a:rPr>
            </a:br>
            <a:r>
              <a:rPr lang="en-US" sz="3200" dirty="0" smtClean="0">
                <a:solidFill>
                  <a:schemeClr val="accent6">
                    <a:lumMod val="75000"/>
                  </a:schemeClr>
                </a:solidFill>
              </a:rPr>
              <a:t>- a two-step process</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84223"/>
            <a:ext cx="1638300" cy="199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281" y="2804355"/>
            <a:ext cx="2470506" cy="124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00800" y="2951946"/>
            <a:ext cx="2209800" cy="954107"/>
          </a:xfrm>
          <a:prstGeom prst="rect">
            <a:avLst/>
          </a:prstGeom>
          <a:noFill/>
          <a:effectLst/>
        </p:spPr>
        <p:txBody>
          <a:bodyPr wrap="square" rtlCol="0">
            <a:spAutoFit/>
          </a:bodyPr>
          <a:lstStyle/>
          <a:p>
            <a:pPr algn="ctr"/>
            <a:r>
              <a:rPr lang="en-US" sz="2800" b="1" dirty="0" smtClean="0"/>
              <a:t>State</a:t>
            </a:r>
          </a:p>
          <a:p>
            <a:pPr algn="ctr"/>
            <a:r>
              <a:rPr lang="en-US" sz="2800" b="1" dirty="0" smtClean="0"/>
              <a:t>Standards</a:t>
            </a:r>
            <a:endParaRPr lang="en-US" sz="2800" b="1" dirty="0"/>
          </a:p>
        </p:txBody>
      </p:sp>
      <p:sp>
        <p:nvSpPr>
          <p:cNvPr id="8" name="Right Arrow 7"/>
          <p:cNvSpPr/>
          <p:nvPr/>
        </p:nvSpPr>
        <p:spPr>
          <a:xfrm>
            <a:off x="2238375" y="3176586"/>
            <a:ext cx="762000" cy="5334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2" name="Right Arrow 11"/>
          <p:cNvSpPr/>
          <p:nvPr/>
        </p:nvSpPr>
        <p:spPr>
          <a:xfrm>
            <a:off x="5562600" y="3176586"/>
            <a:ext cx="762000" cy="5334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928060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57</a:t>
            </a:fld>
            <a:endParaRPr lang="en-US" dirty="0"/>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4800600" cy="580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57800" y="838200"/>
            <a:ext cx="3276600" cy="3416320"/>
          </a:xfrm>
          <a:prstGeom prst="rect">
            <a:avLst/>
          </a:prstGeom>
          <a:noFill/>
        </p:spPr>
        <p:txBody>
          <a:bodyPr wrap="square" rtlCol="0">
            <a:spAutoFit/>
          </a:bodyPr>
          <a:lstStyle/>
          <a:p>
            <a:r>
              <a:rPr lang="en-US" sz="3600" b="1" i="1" dirty="0" smtClean="0">
                <a:solidFill>
                  <a:schemeClr val="accent6">
                    <a:lumMod val="50000"/>
                  </a:schemeClr>
                </a:solidFill>
              </a:rPr>
              <a:t>A new Vision of Science Leaning that leads to a new Vision of Teaching.</a:t>
            </a:r>
            <a:endParaRPr lang="en-US" sz="3600" b="1" i="1" dirty="0">
              <a:solidFill>
                <a:schemeClr val="accent6">
                  <a:lumMod val="50000"/>
                </a:schemeClr>
              </a:solidFill>
            </a:endParaRPr>
          </a:p>
        </p:txBody>
      </p:sp>
      <p:sp>
        <p:nvSpPr>
          <p:cNvPr id="7" name="TextBox 6"/>
          <p:cNvSpPr txBox="1"/>
          <p:nvPr/>
        </p:nvSpPr>
        <p:spPr>
          <a:xfrm>
            <a:off x="5334000" y="4648200"/>
            <a:ext cx="3200400" cy="954107"/>
          </a:xfrm>
          <a:prstGeom prst="rect">
            <a:avLst/>
          </a:prstGeom>
          <a:noFill/>
        </p:spPr>
        <p:txBody>
          <a:bodyPr wrap="square" rtlCol="0">
            <a:spAutoFit/>
          </a:bodyPr>
          <a:lstStyle/>
          <a:p>
            <a:r>
              <a:rPr lang="en-US" sz="2800" dirty="0"/>
              <a:t>f</a:t>
            </a:r>
            <a:r>
              <a:rPr lang="en-US" sz="2800" dirty="0" smtClean="0"/>
              <a:t>ree download at</a:t>
            </a:r>
          </a:p>
          <a:p>
            <a:r>
              <a:rPr lang="en-US" sz="2800" b="1" dirty="0" smtClean="0"/>
              <a:t>www.nap.edu</a:t>
            </a:r>
            <a:endParaRPr lang="en-US" sz="2800" b="1" dirty="0"/>
          </a:p>
        </p:txBody>
      </p:sp>
    </p:spTree>
    <p:extLst>
      <p:ext uri="{BB962C8B-B14F-4D97-AF65-F5344CB8AC3E}">
        <p14:creationId xmlns:p14="http://schemas.microsoft.com/office/powerpoint/2010/main" val="2630655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AutoNum type="romanUcPeriod"/>
            </a:pPr>
            <a:r>
              <a:rPr lang="en-US" dirty="0" smtClean="0"/>
              <a:t>Scientific and Engineering Practices</a:t>
            </a:r>
          </a:p>
          <a:p>
            <a:pPr marL="571500" indent="-571500">
              <a:buAutoNum type="romanUcPeriod"/>
            </a:pPr>
            <a:endParaRPr lang="en-US" dirty="0"/>
          </a:p>
          <a:p>
            <a:pPr marL="571500" indent="-571500">
              <a:buAutoNum type="romanUcPeriod"/>
            </a:pPr>
            <a:r>
              <a:rPr lang="en-US" dirty="0" smtClean="0"/>
              <a:t>Crosscutting Concepts</a:t>
            </a:r>
          </a:p>
          <a:p>
            <a:pPr marL="571500" indent="-571500">
              <a:buAutoNum type="romanUcPeriod"/>
            </a:pPr>
            <a:endParaRPr lang="en-US" dirty="0"/>
          </a:p>
          <a:p>
            <a:pPr marL="571500" indent="-571500">
              <a:buAutoNum type="romanUcPeriod"/>
            </a:pPr>
            <a:r>
              <a:rPr lang="en-US" dirty="0" smtClean="0"/>
              <a:t>Core Ideas</a:t>
            </a:r>
            <a:endParaRPr lang="en-US" dirty="0"/>
          </a:p>
        </p:txBody>
      </p:sp>
      <p:sp>
        <p:nvSpPr>
          <p:cNvPr id="3" name="Title 2"/>
          <p:cNvSpPr>
            <a:spLocks noGrp="1"/>
          </p:cNvSpPr>
          <p:nvPr>
            <p:ph type="title"/>
          </p:nvPr>
        </p:nvSpPr>
        <p:spPr/>
        <p:txBody>
          <a:bodyPr/>
          <a:lstStyle/>
          <a:p>
            <a:r>
              <a:rPr lang="en-US" sz="3200" dirty="0" smtClean="0">
                <a:solidFill>
                  <a:schemeClr val="accent6">
                    <a:lumMod val="75000"/>
                  </a:schemeClr>
                </a:solidFill>
              </a:rPr>
              <a:t>Three Dimensions of Science Learning</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58</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410646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830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43000"/>
            <a:ext cx="3581402" cy="160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Roles for lead states</a:t>
            </a:r>
          </a:p>
          <a:p>
            <a:r>
              <a:rPr lang="en-US" dirty="0" smtClean="0"/>
              <a:t>Review of drafts</a:t>
            </a:r>
          </a:p>
          <a:p>
            <a:r>
              <a:rPr lang="en-US" dirty="0" smtClean="0"/>
              <a:t>Dissemination of the Vision</a:t>
            </a:r>
          </a:p>
          <a:p>
            <a:r>
              <a:rPr lang="en-US" dirty="0"/>
              <a:t>Implementation (Stakeholders) </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accent6">
                    <a:lumMod val="75000"/>
                  </a:schemeClr>
                </a:solidFill>
              </a:rPr>
              <a:t>NGSS – A state-led effort</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59</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914400"/>
            <a:ext cx="5334000" cy="310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71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0" y="2951946"/>
            <a:ext cx="2209800" cy="954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sz="3200" dirty="0" smtClean="0">
                <a:solidFill>
                  <a:schemeClr val="accent6">
                    <a:lumMod val="75000"/>
                  </a:schemeClr>
                </a:solidFill>
              </a:rPr>
              <a:t>New “national” science standards</a:t>
            </a:r>
            <a:br>
              <a:rPr lang="en-US" sz="3200" dirty="0" smtClean="0">
                <a:solidFill>
                  <a:schemeClr val="accent6">
                    <a:lumMod val="75000"/>
                  </a:schemeClr>
                </a:solidFill>
              </a:rPr>
            </a:br>
            <a:r>
              <a:rPr lang="en-US" sz="3200" dirty="0" smtClean="0">
                <a:solidFill>
                  <a:schemeClr val="accent6">
                    <a:lumMod val="75000"/>
                  </a:schemeClr>
                </a:solidFill>
              </a:rPr>
              <a:t>- a two-step process</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84223"/>
            <a:ext cx="1638300" cy="199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281" y="2804355"/>
            <a:ext cx="2470506" cy="124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00800" y="2951946"/>
            <a:ext cx="2209800" cy="954107"/>
          </a:xfrm>
          <a:prstGeom prst="rect">
            <a:avLst/>
          </a:prstGeom>
          <a:noFill/>
          <a:effectLst/>
        </p:spPr>
        <p:txBody>
          <a:bodyPr wrap="square" rtlCol="0">
            <a:spAutoFit/>
          </a:bodyPr>
          <a:lstStyle/>
          <a:p>
            <a:pPr algn="ctr"/>
            <a:r>
              <a:rPr lang="en-US" sz="2800" b="1" dirty="0" smtClean="0"/>
              <a:t>State</a:t>
            </a:r>
          </a:p>
          <a:p>
            <a:pPr algn="ctr"/>
            <a:r>
              <a:rPr lang="en-US" sz="2800" b="1" dirty="0" smtClean="0"/>
              <a:t>Standards</a:t>
            </a:r>
            <a:endParaRPr lang="en-US" sz="2800" b="1" dirty="0"/>
          </a:p>
        </p:txBody>
      </p:sp>
      <p:sp>
        <p:nvSpPr>
          <p:cNvPr id="8" name="Right Arrow 7"/>
          <p:cNvSpPr/>
          <p:nvPr/>
        </p:nvSpPr>
        <p:spPr>
          <a:xfrm>
            <a:off x="2238375" y="3176586"/>
            <a:ext cx="762000" cy="5334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2" name="Right Arrow 11"/>
          <p:cNvSpPr/>
          <p:nvPr/>
        </p:nvSpPr>
        <p:spPr>
          <a:xfrm>
            <a:off x="5562600" y="3176586"/>
            <a:ext cx="762000" cy="5334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1490638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752600"/>
            <a:ext cx="8458200" cy="1470025"/>
          </a:xfrm>
        </p:spPr>
        <p:txBody>
          <a:bodyPr/>
          <a:lstStyle/>
          <a:p>
            <a:r>
              <a:rPr lang="en-US" sz="4400" dirty="0" smtClean="0">
                <a:solidFill>
                  <a:schemeClr val="accent6">
                    <a:lumMod val="75000"/>
                  </a:schemeClr>
                </a:solidFill>
              </a:rPr>
              <a:t>Developing the Next Generation Science Standards</a:t>
            </a:r>
            <a:endParaRPr lang="en-US" sz="4400" dirty="0">
              <a:solidFill>
                <a:schemeClr val="accent6">
                  <a:lumMod val="75000"/>
                </a:schemeClr>
              </a:solidFill>
            </a:endParaRPr>
          </a:p>
        </p:txBody>
      </p:sp>
      <p:sp>
        <p:nvSpPr>
          <p:cNvPr id="7" name="Subtitle 6"/>
          <p:cNvSpPr>
            <a:spLocks noGrp="1"/>
          </p:cNvSpPr>
          <p:nvPr>
            <p:ph type="subTitle" idx="1"/>
          </p:nvPr>
        </p:nvSpPr>
        <p:spPr>
          <a:xfrm>
            <a:off x="838200" y="3429000"/>
            <a:ext cx="7543800" cy="2286000"/>
          </a:xfrm>
        </p:spPr>
        <p:txBody>
          <a:bodyPr/>
          <a:lstStyle/>
          <a:p>
            <a:r>
              <a:rPr lang="en-US" sz="4000" dirty="0" smtClean="0">
                <a:solidFill>
                  <a:schemeClr val="tx1"/>
                </a:solidFill>
              </a:rPr>
              <a:t>Mary Colson</a:t>
            </a:r>
          </a:p>
          <a:p>
            <a:r>
              <a:rPr lang="en-US" sz="3600" dirty="0" smtClean="0">
                <a:solidFill>
                  <a:schemeClr val="tx1"/>
                </a:solidFill>
              </a:rPr>
              <a:t>Moorhead High School</a:t>
            </a:r>
          </a:p>
          <a:p>
            <a:r>
              <a:rPr lang="en-US" sz="3600" dirty="0" smtClean="0">
                <a:solidFill>
                  <a:schemeClr val="tx1"/>
                </a:solidFill>
              </a:rPr>
              <a:t>NGSS Writing Team</a:t>
            </a:r>
          </a:p>
          <a:p>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60</a:t>
            </a:fld>
            <a:endParaRPr lang="en-US" dirty="0"/>
          </a:p>
        </p:txBody>
      </p:sp>
    </p:spTree>
    <p:extLst>
      <p:ext uri="{BB962C8B-B14F-4D97-AF65-F5344CB8AC3E}">
        <p14:creationId xmlns:p14="http://schemas.microsoft.com/office/powerpoint/2010/main" val="1339321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Writing team is 41+ people: K-12 educators, scientists, engineers, curriculum directors, education researchers, state sci. supervisors.</a:t>
            </a:r>
          </a:p>
          <a:p>
            <a:r>
              <a:rPr lang="en-US" dirty="0" smtClean="0"/>
              <a:t>Process of writing, soliciting review, analyzing feedback, rewriting done in collaboration with lead states and critical stakeholders.</a:t>
            </a:r>
          </a:p>
          <a:p>
            <a:r>
              <a:rPr lang="en-US" dirty="0" smtClean="0"/>
              <a:t>Writing team   draft to lead states/critical stakeholders  feedback to writing team</a:t>
            </a:r>
          </a:p>
          <a:p>
            <a:r>
              <a:rPr lang="en-US" dirty="0" smtClean="0"/>
              <a:t>Feedback review and rewrite  public draft.  Done 1 time. Repeat.  2</a:t>
            </a:r>
            <a:r>
              <a:rPr lang="en-US" baseline="30000" dirty="0" smtClean="0"/>
              <a:t>nd</a:t>
            </a:r>
            <a:r>
              <a:rPr lang="en-US" dirty="0" smtClean="0"/>
              <a:t> </a:t>
            </a:r>
            <a:r>
              <a:rPr lang="en-US" dirty="0"/>
              <a:t>public draft </a:t>
            </a:r>
            <a:r>
              <a:rPr lang="en-US" dirty="0" smtClean="0"/>
              <a:t>Dec 2012.</a:t>
            </a:r>
            <a:endParaRPr lang="en-US" dirty="0"/>
          </a:p>
        </p:txBody>
      </p:sp>
      <p:sp>
        <p:nvSpPr>
          <p:cNvPr id="3" name="Title 2"/>
          <p:cNvSpPr>
            <a:spLocks noGrp="1"/>
          </p:cNvSpPr>
          <p:nvPr>
            <p:ph type="title"/>
          </p:nvPr>
        </p:nvSpPr>
        <p:spPr/>
        <p:txBody>
          <a:bodyPr/>
          <a:lstStyle/>
          <a:p>
            <a:r>
              <a:rPr lang="en-US" dirty="0" smtClean="0">
                <a:solidFill>
                  <a:schemeClr val="accent6">
                    <a:lumMod val="75000"/>
                  </a:schemeClr>
                </a:solidFill>
              </a:rPr>
              <a:t>The Process of Writing the NGSS</a:t>
            </a:r>
            <a:endParaRPr lang="en-US"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61</a:t>
            </a:fld>
            <a:endParaRPr lang="en-US" dirty="0"/>
          </a:p>
        </p:txBody>
      </p:sp>
      <p:cxnSp>
        <p:nvCxnSpPr>
          <p:cNvPr id="7" name="Straight Arrow Connector 6"/>
          <p:cNvCxnSpPr/>
          <p:nvPr/>
        </p:nvCxnSpPr>
        <p:spPr>
          <a:xfrm>
            <a:off x="2956560" y="4419600"/>
            <a:ext cx="1828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26080" y="4800600"/>
            <a:ext cx="1828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79720" y="5257800"/>
            <a:ext cx="1828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2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62</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542181810"/>
              </p:ext>
            </p:extLst>
          </p:nvPr>
        </p:nvGraphicFramePr>
        <p:xfrm>
          <a:off x="457200" y="628710"/>
          <a:ext cx="8458201" cy="5949634"/>
        </p:xfrm>
        <a:graphic>
          <a:graphicData uri="http://schemas.openxmlformats.org/drawingml/2006/table">
            <a:tbl>
              <a:tblPr firstRow="1" bandRow="1">
                <a:tableStyleId>{2D5ABB26-0587-4C30-8999-92F81FD0307C}</a:tableStyleId>
              </a:tblPr>
              <a:tblGrid>
                <a:gridCol w="2819400"/>
                <a:gridCol w="3124200"/>
                <a:gridCol w="2514601"/>
              </a:tblGrid>
              <a:tr h="2840674">
                <a:tc gridSpan="3">
                  <a:txBody>
                    <a:bodyPr/>
                    <a:lstStyle/>
                    <a:p>
                      <a:r>
                        <a:rPr lang="en-US" sz="2000" kern="1200" dirty="0" smtClean="0">
                          <a:solidFill>
                            <a:schemeClr val="tx1"/>
                          </a:solidFill>
                          <a:effectLst/>
                          <a:latin typeface="+mn-lt"/>
                          <a:ea typeface="+mn-ea"/>
                          <a:cs typeface="+mn-cs"/>
                        </a:rPr>
                        <a:t>Students who demonstrate understanding can: </a:t>
                      </a:r>
                    </a:p>
                    <a:p>
                      <a:pPr marL="342900" indent="-342900">
                        <a:buFont typeface="+mj-lt"/>
                        <a:buAutoNum type="alphaLcPeriod"/>
                      </a:pPr>
                      <a:r>
                        <a:rPr lang="en-US" sz="2000" b="1" kern="1200" dirty="0" smtClean="0">
                          <a:solidFill>
                            <a:schemeClr val="tx1"/>
                          </a:solidFill>
                          <a:effectLst/>
                          <a:latin typeface="Tahoma" pitchFamily="34" charset="0"/>
                          <a:ea typeface="+mn-ea"/>
                          <a:cs typeface="Tahoma" pitchFamily="34" charset="0"/>
                        </a:rPr>
                        <a:t>Analyze maps or other graphical displays of large data sets to assess the likelihood and possible location of future severe weather events.</a:t>
                      </a:r>
                      <a:r>
                        <a:rPr lang="en-US" sz="2000" kern="1200" dirty="0" smtClean="0">
                          <a:solidFill>
                            <a:schemeClr val="tx1"/>
                          </a:solidFill>
                          <a:effectLst/>
                          <a:latin typeface="Tahoma" pitchFamily="34" charset="0"/>
                          <a:ea typeface="+mn-ea"/>
                          <a:cs typeface="Tahoma" pitchFamily="34" charset="0"/>
                        </a:rPr>
                        <a:t> </a:t>
                      </a:r>
                      <a:r>
                        <a:rPr lang="en-US" sz="2000" kern="1200" dirty="0" smtClean="0">
                          <a:solidFill>
                            <a:schemeClr val="tx1"/>
                          </a:solidFill>
                          <a:effectLst/>
                          <a:latin typeface="+mn-lt"/>
                          <a:ea typeface="+mn-ea"/>
                          <a:cs typeface="+mn-cs"/>
                        </a:rPr>
                        <a:t> </a:t>
                      </a:r>
                      <a:r>
                        <a:rPr lang="en-US" sz="2000" dirty="0" smtClean="0">
                          <a:solidFill>
                            <a:srgbClr val="C00000"/>
                          </a:solidFill>
                          <a:effectLst/>
                          <a:latin typeface="Tahoma"/>
                          <a:ea typeface="Times New Roman"/>
                        </a:rPr>
                        <a:t>[Clarifying Statement: Students could examine data sets on the frequency, magnitude, and resulting damage from severe weather events (hurricanes, floods, droughts) to determine the regions most at risk from these hazards. Graphical displays of large data sets should be grade-appropriate.] [Assessment Boundary: Reading a weather map is not assessed.]</a:t>
                      </a:r>
                      <a:endParaRPr lang="en-US" sz="20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2645726">
                <a:tc>
                  <a:txBody>
                    <a:bodyPr/>
                    <a:lstStyle/>
                    <a:p>
                      <a:pPr algn="ctr"/>
                      <a:r>
                        <a:rPr lang="en-US" sz="1800" b="1" kern="1200" dirty="0" smtClean="0">
                          <a:solidFill>
                            <a:schemeClr val="tx1"/>
                          </a:solidFill>
                          <a:effectLst/>
                          <a:latin typeface="Tahoma" pitchFamily="34" charset="0"/>
                          <a:ea typeface="+mn-ea"/>
                          <a:cs typeface="Tahoma" pitchFamily="34" charset="0"/>
                        </a:rPr>
                        <a:t>Science and Engineering Practices</a:t>
                      </a:r>
                    </a:p>
                    <a:p>
                      <a:endParaRPr lang="en-US" sz="1800" b="1"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Analyzing and Interpreting Data</a:t>
                      </a:r>
                      <a:endParaRPr lang="en-US" sz="1800" kern="1200" dirty="0" smtClean="0">
                        <a:solidFill>
                          <a:schemeClr val="tx1"/>
                        </a:solidFill>
                        <a:effectLst/>
                        <a:latin typeface="+mn-lt"/>
                        <a:ea typeface="+mn-ea"/>
                        <a:cs typeface="+mn-cs"/>
                      </a:endParaRPr>
                    </a:p>
                    <a:p>
                      <a:pPr marL="285750" lvl="0" indent="-285750">
                        <a:buFont typeface="Arial" pitchFamily="34" charset="0"/>
                        <a:buChar char="•"/>
                      </a:pPr>
                      <a:r>
                        <a:rPr lang="en-US" sz="1800" kern="1200" dirty="0" smtClean="0">
                          <a:solidFill>
                            <a:schemeClr val="tx1"/>
                          </a:solidFill>
                          <a:effectLst/>
                          <a:latin typeface="+mn-lt"/>
                          <a:ea typeface="+mn-ea"/>
                          <a:cs typeface="+mn-cs"/>
                        </a:rPr>
                        <a:t>Use graphical displays (e.g., maps) of large data sets to identify temporal and spatial relationships. (a)</a:t>
                      </a:r>
                    </a:p>
                    <a:p>
                      <a:endParaRPr lang="en-US"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1800" b="1" dirty="0" smtClean="0">
                          <a:solidFill>
                            <a:schemeClr val="tx1"/>
                          </a:solidFill>
                          <a:effectLst/>
                          <a:latin typeface="Tahoma" pitchFamily="34" charset="0"/>
                          <a:ea typeface="Times New Roman"/>
                          <a:cs typeface="Tahoma" pitchFamily="34" charset="0"/>
                        </a:rPr>
                        <a:t>Disciplinary</a:t>
                      </a:r>
                      <a:r>
                        <a:rPr lang="en-US" sz="1800" b="1" dirty="0" smtClean="0">
                          <a:solidFill>
                            <a:schemeClr val="tx1"/>
                          </a:solidFill>
                          <a:effectLst/>
                          <a:latin typeface="Tahoma"/>
                          <a:ea typeface="Times New Roman"/>
                          <a:cs typeface="Times New Roman"/>
                        </a:rPr>
                        <a:t> Core Ideas</a:t>
                      </a:r>
                      <a:endParaRPr lang="en-US" sz="3200" dirty="0" smtClean="0">
                        <a:solidFill>
                          <a:schemeClr val="tx1"/>
                        </a:solidFill>
                        <a:effectLst/>
                        <a:latin typeface="Cambria"/>
                        <a:ea typeface="Times New Roman"/>
                        <a:cs typeface="Times New Roman"/>
                      </a:endParaRPr>
                    </a:p>
                    <a:p>
                      <a:endParaRPr lang="en-US" sz="1800" b="1"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ESS3.B:  Natural Hazards</a:t>
                      </a:r>
                      <a:endParaRPr lang="en-US" sz="1800" kern="1200" dirty="0" smtClean="0">
                        <a:solidFill>
                          <a:schemeClr val="tx1"/>
                        </a:solidFill>
                        <a:effectLst/>
                        <a:latin typeface="+mn-lt"/>
                        <a:ea typeface="+mn-ea"/>
                        <a:cs typeface="+mn-cs"/>
                      </a:endParaRPr>
                    </a:p>
                    <a:p>
                      <a:pPr marL="285750" indent="-285750">
                        <a:buFont typeface="Arial" pitchFamily="34" charset="0"/>
                        <a:buChar char="•"/>
                      </a:pP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 .  </a:t>
                      </a:r>
                      <a:r>
                        <a:rPr lang="en-US" sz="1800" kern="1200" dirty="0" smtClean="0">
                          <a:solidFill>
                            <a:schemeClr val="tx1"/>
                          </a:solidFill>
                          <a:effectLst/>
                          <a:latin typeface="+mn-lt"/>
                          <a:ea typeface="+mn-ea"/>
                          <a:cs typeface="+mn-cs"/>
                        </a:rPr>
                        <a:t>However, mapping the history of natural hazards in a region, combined with an understanding of related geologic forces can help forecast the locations and likelihoods of future events. (a)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kern="1200" dirty="0" smtClean="0">
                          <a:solidFill>
                            <a:schemeClr val="tx1"/>
                          </a:solidFill>
                          <a:effectLst/>
                          <a:latin typeface="Tahoma" pitchFamily="34" charset="0"/>
                          <a:ea typeface="+mn-ea"/>
                          <a:cs typeface="Tahoma" pitchFamily="34" charset="0"/>
                        </a:rPr>
                        <a:t>Crosscutting Concepts</a:t>
                      </a:r>
                    </a:p>
                    <a:p>
                      <a:r>
                        <a:rPr lang="en-US" sz="1800" b="1" kern="1200" dirty="0" smtClean="0">
                          <a:solidFill>
                            <a:schemeClr val="tx1"/>
                          </a:solidFill>
                          <a:effectLst/>
                          <a:latin typeface="+mn-lt"/>
                          <a:ea typeface="+mn-ea"/>
                          <a:cs typeface="+mn-cs"/>
                        </a:rPr>
                        <a:t>Patterns</a:t>
                      </a:r>
                      <a:endParaRPr lang="en-US" sz="1800" kern="1200" dirty="0" smtClean="0">
                        <a:solidFill>
                          <a:schemeClr val="tx1"/>
                        </a:solidFill>
                        <a:effectLst/>
                        <a:latin typeface="+mn-lt"/>
                        <a:ea typeface="+mn-ea"/>
                        <a:cs typeface="+mn-cs"/>
                      </a:endParaRPr>
                    </a:p>
                    <a:p>
                      <a:pPr marL="285750" indent="-285750">
                        <a:buFont typeface="Arial" pitchFamily="34" charset="0"/>
                        <a:buChar char="•"/>
                      </a:pPr>
                      <a:r>
                        <a:rPr lang="en-US" sz="1800" kern="1200" dirty="0" smtClean="0">
                          <a:solidFill>
                            <a:schemeClr val="tx1"/>
                          </a:solidFill>
                          <a:effectLst/>
                          <a:latin typeface="+mn-lt"/>
                          <a:ea typeface="+mn-ea"/>
                          <a:cs typeface="+mn-cs"/>
                        </a:rPr>
                        <a:t>Patterns in rates of change and other numerical relationships can provide information about natural and human designed systems. (a)</a:t>
                      </a:r>
                      <a:endParaRPr lang="en-US"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20" name="TextBox 19"/>
          <p:cNvSpPr txBox="1"/>
          <p:nvPr/>
        </p:nvSpPr>
        <p:spPr>
          <a:xfrm>
            <a:off x="457200" y="228600"/>
            <a:ext cx="8458200" cy="400110"/>
          </a:xfrm>
          <a:prstGeom prst="rect">
            <a:avLst/>
          </a:prstGeom>
          <a:noFill/>
        </p:spPr>
        <p:txBody>
          <a:bodyPr wrap="square" rtlCol="0">
            <a:spAutoFit/>
          </a:bodyPr>
          <a:lstStyle/>
          <a:p>
            <a:pPr algn="ctr"/>
            <a:r>
              <a:rPr lang="en-US" sz="2000" b="1" dirty="0"/>
              <a:t>MS.ESS-WC  Weather and Climate </a:t>
            </a:r>
            <a:r>
              <a:rPr lang="en-US" sz="2000" b="1" dirty="0" smtClean="0"/>
              <a:t>Systems ( draft, example)</a:t>
            </a:r>
            <a:endParaRPr lang="en-US" sz="2000" dirty="0"/>
          </a:p>
        </p:txBody>
      </p:sp>
    </p:spTree>
    <p:extLst>
      <p:ext uri="{BB962C8B-B14F-4D97-AF65-F5344CB8AC3E}">
        <p14:creationId xmlns:p14="http://schemas.microsoft.com/office/powerpoint/2010/main" val="1886410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52400"/>
            <a:ext cx="8458200" cy="1470025"/>
          </a:xfrm>
        </p:spPr>
        <p:txBody>
          <a:bodyPr/>
          <a:lstStyle/>
          <a:p>
            <a:r>
              <a:rPr lang="en-US" sz="4400" dirty="0" smtClean="0">
                <a:solidFill>
                  <a:schemeClr val="accent6">
                    <a:lumMod val="75000"/>
                  </a:schemeClr>
                </a:solidFill>
              </a:rPr>
              <a:t>Supporting the Vision of the Framework</a:t>
            </a:r>
            <a:endParaRPr lang="en-US" sz="4400" dirty="0">
              <a:solidFill>
                <a:schemeClr val="accent6">
                  <a:lumMod val="75000"/>
                </a:schemeClr>
              </a:solidFill>
            </a:endParaRPr>
          </a:p>
        </p:txBody>
      </p:sp>
      <p:sp>
        <p:nvSpPr>
          <p:cNvPr id="7" name="Subtitle 6"/>
          <p:cNvSpPr>
            <a:spLocks noGrp="1"/>
          </p:cNvSpPr>
          <p:nvPr>
            <p:ph type="subTitle" idx="1"/>
          </p:nvPr>
        </p:nvSpPr>
        <p:spPr>
          <a:xfrm>
            <a:off x="838200" y="1981200"/>
            <a:ext cx="7543800" cy="3733800"/>
          </a:xfrm>
        </p:spPr>
        <p:txBody>
          <a:bodyPr/>
          <a:lstStyle/>
          <a:p>
            <a:pPr marL="457200" indent="-457200" algn="l">
              <a:buFont typeface="Arial" pitchFamily="34" charset="0"/>
              <a:buChar char="•"/>
            </a:pPr>
            <a:r>
              <a:rPr lang="en-US" sz="3200" dirty="0" smtClean="0">
                <a:solidFill>
                  <a:schemeClr val="tx1"/>
                </a:solidFill>
              </a:rPr>
              <a:t>Rose Chu, Minn. Dept. of Education</a:t>
            </a:r>
          </a:p>
          <a:p>
            <a:pPr marL="457200" indent="-457200" algn="l">
              <a:buFont typeface="Arial" pitchFamily="34" charset="0"/>
              <a:buChar char="•"/>
            </a:pPr>
            <a:r>
              <a:rPr lang="en-US" sz="3200" dirty="0" smtClean="0">
                <a:solidFill>
                  <a:schemeClr val="tx1"/>
                </a:solidFill>
              </a:rPr>
              <a:t>Barbara Kaufmann, 3M</a:t>
            </a:r>
          </a:p>
          <a:p>
            <a:pPr marL="457200" indent="-457200" algn="l">
              <a:buFont typeface="Arial" pitchFamily="34" charset="0"/>
              <a:buChar char="•"/>
            </a:pPr>
            <a:r>
              <a:rPr lang="en-US" sz="3200" dirty="0" smtClean="0">
                <a:solidFill>
                  <a:schemeClr val="tx1"/>
                </a:solidFill>
              </a:rPr>
              <a:t>Kay </a:t>
            </a:r>
            <a:r>
              <a:rPr lang="en-US" sz="3200" dirty="0" err="1" smtClean="0">
                <a:solidFill>
                  <a:schemeClr val="tx1"/>
                </a:solidFill>
              </a:rPr>
              <a:t>O’keefe</a:t>
            </a:r>
            <a:r>
              <a:rPr lang="en-US" sz="3200" dirty="0" smtClean="0">
                <a:solidFill>
                  <a:schemeClr val="tx1"/>
                </a:solidFill>
              </a:rPr>
              <a:t>, Medtronic Foundation (retired)</a:t>
            </a:r>
          </a:p>
          <a:p>
            <a:pPr marL="457200" indent="-457200" algn="l">
              <a:buFont typeface="Arial" pitchFamily="34" charset="0"/>
              <a:buChar char="•"/>
            </a:pPr>
            <a:r>
              <a:rPr lang="en-US" sz="3200" dirty="0" smtClean="0">
                <a:solidFill>
                  <a:schemeClr val="tx1"/>
                </a:solidFill>
              </a:rPr>
              <a:t>Clay Parker, </a:t>
            </a:r>
            <a:r>
              <a:rPr lang="en-US" sz="3200" dirty="0" err="1" smtClean="0">
                <a:solidFill>
                  <a:schemeClr val="tx1"/>
                </a:solidFill>
              </a:rPr>
              <a:t>Sciogen</a:t>
            </a:r>
            <a:r>
              <a:rPr lang="en-US" sz="3200" dirty="0" smtClean="0">
                <a:solidFill>
                  <a:schemeClr val="tx1"/>
                </a:solidFill>
              </a:rPr>
              <a:t> Corporation</a:t>
            </a:r>
          </a:p>
          <a:p>
            <a:pPr marL="457200" indent="-457200" algn="l">
              <a:buFont typeface="Arial" pitchFamily="34" charset="0"/>
              <a:buChar char="•"/>
            </a:pPr>
            <a:r>
              <a:rPr lang="en-US" sz="3200" dirty="0" smtClean="0">
                <a:solidFill>
                  <a:schemeClr val="tx1"/>
                </a:solidFill>
              </a:rPr>
              <a:t>Doug Paulson (facilitator)</a:t>
            </a:r>
          </a:p>
          <a:p>
            <a:pPr marL="457200" indent="-457200" algn="l">
              <a:buFont typeface="Arial" pitchFamily="34" charset="0"/>
              <a:buChar char="•"/>
            </a:pPr>
            <a:endParaRPr lang="en-US" sz="3200" dirty="0" smtClean="0">
              <a:solidFill>
                <a:schemeClr val="tx1"/>
              </a:solidFill>
            </a:endParaRPr>
          </a:p>
          <a:p>
            <a:pPr algn="l"/>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63</a:t>
            </a:fld>
            <a:endParaRPr lang="en-US" dirty="0"/>
          </a:p>
        </p:txBody>
      </p:sp>
    </p:spTree>
    <p:extLst>
      <p:ext uri="{BB962C8B-B14F-4D97-AF65-F5344CB8AC3E}">
        <p14:creationId xmlns:p14="http://schemas.microsoft.com/office/powerpoint/2010/main" val="10057895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solidFill>
                  <a:schemeClr val="accent6">
                    <a:lumMod val="75000"/>
                  </a:schemeClr>
                </a:solidFill>
              </a:rPr>
              <a:t>Impressions</a:t>
            </a:r>
            <a:endParaRPr lang="en-US" sz="44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64</a:t>
            </a:fld>
            <a:endParaRPr lang="en-US" dirty="0"/>
          </a:p>
        </p:txBody>
      </p:sp>
      <p:sp>
        <p:nvSpPr>
          <p:cNvPr id="2" name="Content Placeholder 1"/>
          <p:cNvSpPr>
            <a:spLocks noGrp="1"/>
          </p:cNvSpPr>
          <p:nvPr>
            <p:ph idx="4294967295"/>
          </p:nvPr>
        </p:nvSpPr>
        <p:spPr>
          <a:xfrm>
            <a:off x="495300" y="1447800"/>
            <a:ext cx="8153400" cy="4678363"/>
          </a:xfrm>
        </p:spPr>
        <p:txBody>
          <a:bodyPr/>
          <a:lstStyle/>
          <a:p>
            <a:r>
              <a:rPr lang="en-US" sz="3600" dirty="0"/>
              <a:t>What is your impression of the </a:t>
            </a:r>
            <a:r>
              <a:rPr lang="en-US" sz="3600" dirty="0" smtClean="0"/>
              <a:t>vision of the Framework?</a:t>
            </a:r>
          </a:p>
          <a:p>
            <a:r>
              <a:rPr lang="en-US" sz="3600" dirty="0" smtClean="0"/>
              <a:t>What do you see as its value?</a:t>
            </a:r>
            <a:endParaRPr lang="en-US" sz="3600" dirty="0"/>
          </a:p>
        </p:txBody>
      </p:sp>
    </p:spTree>
    <p:extLst>
      <p:ext uri="{BB962C8B-B14F-4D97-AF65-F5344CB8AC3E}">
        <p14:creationId xmlns:p14="http://schemas.microsoft.com/office/powerpoint/2010/main" val="329326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678363"/>
          </a:xfrm>
        </p:spPr>
        <p:txBody>
          <a:bodyPr/>
          <a:lstStyle/>
          <a:p>
            <a:pPr marL="0" indent="0" algn="ctr">
              <a:buNone/>
            </a:pPr>
            <a:r>
              <a:rPr lang="en-US" sz="3600" i="1" dirty="0" smtClean="0"/>
              <a:t>How can we engage Minnesota in supporting the vision of science learning from the Framework?</a:t>
            </a:r>
            <a:endParaRPr lang="en-US" sz="3600" i="1" dirty="0"/>
          </a:p>
          <a:p>
            <a:pPr marL="0" indent="0">
              <a:buNone/>
            </a:pPr>
            <a:endParaRPr lang="en-US" i="1" dirty="0" smtClean="0"/>
          </a:p>
          <a:p>
            <a:r>
              <a:rPr lang="en-US" sz="2800" dirty="0" smtClean="0"/>
              <a:t>Introductions</a:t>
            </a:r>
          </a:p>
          <a:p>
            <a:r>
              <a:rPr lang="en-US" sz="2800" dirty="0" smtClean="0"/>
              <a:t>Discuss the question</a:t>
            </a:r>
          </a:p>
          <a:p>
            <a:r>
              <a:rPr lang="en-US" sz="2800" dirty="0" smtClean="0"/>
              <a:t>Put comments and questions on cards and give the “Critical Listeners”</a:t>
            </a:r>
          </a:p>
        </p:txBody>
      </p:sp>
      <p:sp>
        <p:nvSpPr>
          <p:cNvPr id="2" name="Title 1"/>
          <p:cNvSpPr>
            <a:spLocks noGrp="1"/>
          </p:cNvSpPr>
          <p:nvPr>
            <p:ph type="title"/>
          </p:nvPr>
        </p:nvSpPr>
        <p:spPr/>
        <p:txBody>
          <a:bodyPr/>
          <a:lstStyle/>
          <a:p>
            <a:r>
              <a:rPr lang="en-US" sz="4000" dirty="0" smtClean="0">
                <a:solidFill>
                  <a:schemeClr val="accent6">
                    <a:lumMod val="75000"/>
                  </a:schemeClr>
                </a:solidFill>
              </a:rPr>
              <a:t>Small Group Discussion</a:t>
            </a:r>
            <a:endParaRPr lang="en-US" sz="4000" dirty="0">
              <a:solidFill>
                <a:schemeClr val="accent6">
                  <a:lumMod val="75000"/>
                </a:schemeClr>
              </a:solidFill>
            </a:endParaRPr>
          </a:p>
        </p:txBody>
      </p:sp>
      <p:sp>
        <p:nvSpPr>
          <p:cNvPr id="3" name="Footer Placeholder 2"/>
          <p:cNvSpPr>
            <a:spLocks noGrp="1"/>
          </p:cNvSpPr>
          <p:nvPr>
            <p:ph type="ftr" sz="quarter" idx="10"/>
          </p:nvPr>
        </p:nvSpPr>
        <p:spPr/>
        <p:txBody>
          <a:bodyPr/>
          <a:lstStyle/>
          <a:p>
            <a:pPr>
              <a:defRPr/>
            </a:pPr>
            <a:r>
              <a:rPr lang="en-US" smtClean="0"/>
              <a:t>education.state.mn.us</a:t>
            </a:r>
            <a:endParaRPr lang="en-US"/>
          </a:p>
        </p:txBody>
      </p:sp>
      <p:sp>
        <p:nvSpPr>
          <p:cNvPr id="4" name="Slide Number Placeholder 3"/>
          <p:cNvSpPr>
            <a:spLocks noGrp="1"/>
          </p:cNvSpPr>
          <p:nvPr>
            <p:ph type="sldNum" sz="quarter" idx="11"/>
          </p:nvPr>
        </p:nvSpPr>
        <p:spPr/>
        <p:txBody>
          <a:bodyPr/>
          <a:lstStyle/>
          <a:p>
            <a:pPr>
              <a:defRPr/>
            </a:pPr>
            <a:fld id="{63BCB15B-73E4-4F3D-8F72-1163114276AE}" type="slidenum">
              <a:rPr lang="en-US" smtClean="0"/>
              <a:pPr>
                <a:defRPr/>
              </a:pPr>
              <a:t>65</a:t>
            </a:fld>
            <a:endParaRPr lang="en-US" dirty="0"/>
          </a:p>
        </p:txBody>
      </p:sp>
    </p:spTree>
    <p:extLst>
      <p:ext uri="{BB962C8B-B14F-4D97-AF65-F5344CB8AC3E}">
        <p14:creationId xmlns:p14="http://schemas.microsoft.com/office/powerpoint/2010/main" val="3893471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i="1" dirty="0" smtClean="0"/>
              <a:t>How </a:t>
            </a:r>
            <a:r>
              <a:rPr lang="en-US" sz="3200" i="1" dirty="0"/>
              <a:t>can we engage Minnesota in supporting the vision of science learning from the Framework?</a:t>
            </a:r>
          </a:p>
          <a:p>
            <a:pPr marL="0" indent="0">
              <a:buNone/>
            </a:pPr>
            <a:endParaRPr lang="en-US" dirty="0"/>
          </a:p>
          <a:p>
            <a:r>
              <a:rPr lang="en-US" sz="2800" dirty="0" smtClean="0"/>
              <a:t>Questions and comments from cards</a:t>
            </a:r>
          </a:p>
          <a:p>
            <a:endParaRPr lang="en-US" sz="2800" dirty="0" smtClean="0"/>
          </a:p>
          <a:p>
            <a:r>
              <a:rPr lang="en-US" sz="2800" dirty="0" smtClean="0"/>
              <a:t>Comments from “Critical Listeners”</a:t>
            </a:r>
            <a:endParaRPr lang="en-US" sz="2800" dirty="0"/>
          </a:p>
        </p:txBody>
      </p:sp>
      <p:sp>
        <p:nvSpPr>
          <p:cNvPr id="3" name="Title 2"/>
          <p:cNvSpPr>
            <a:spLocks noGrp="1"/>
          </p:cNvSpPr>
          <p:nvPr>
            <p:ph type="title"/>
          </p:nvPr>
        </p:nvSpPr>
        <p:spPr>
          <a:xfrm>
            <a:off x="457200" y="304800"/>
            <a:ext cx="8229600" cy="762000"/>
          </a:xfrm>
        </p:spPr>
        <p:txBody>
          <a:bodyPr/>
          <a:lstStyle/>
          <a:p>
            <a:r>
              <a:rPr lang="en-US" sz="3600" dirty="0" smtClean="0">
                <a:solidFill>
                  <a:schemeClr val="accent6">
                    <a:lumMod val="75000"/>
                  </a:schemeClr>
                </a:solidFill>
              </a:rPr>
              <a:t>Panel Discussion</a:t>
            </a:r>
            <a:endParaRPr lang="en-US" sz="36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66</a:t>
            </a:fld>
            <a:endParaRPr lang="en-US" dirty="0"/>
          </a:p>
        </p:txBody>
      </p:sp>
    </p:spTree>
    <p:extLst>
      <p:ext uri="{BB962C8B-B14F-4D97-AF65-F5344CB8AC3E}">
        <p14:creationId xmlns:p14="http://schemas.microsoft.com/office/powerpoint/2010/main" val="519212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381001"/>
            <a:ext cx="8458200" cy="914399"/>
          </a:xfrm>
        </p:spPr>
        <p:txBody>
          <a:bodyPr/>
          <a:lstStyle/>
          <a:p>
            <a:r>
              <a:rPr lang="en-US" sz="4400" dirty="0" smtClean="0">
                <a:solidFill>
                  <a:schemeClr val="accent6">
                    <a:lumMod val="75000"/>
                  </a:schemeClr>
                </a:solidFill>
              </a:rPr>
              <a:t>Breakouts </a:t>
            </a:r>
            <a:r>
              <a:rPr lang="en-US" sz="4400" dirty="0" smtClean="0"/>
              <a:t/>
            </a:r>
            <a:br>
              <a:rPr lang="en-US" sz="4400" dirty="0" smtClean="0"/>
            </a:br>
            <a:endParaRPr lang="en-US" sz="4400" dirty="0"/>
          </a:p>
        </p:txBody>
      </p:sp>
      <p:sp>
        <p:nvSpPr>
          <p:cNvPr id="7" name="Subtitle 6"/>
          <p:cNvSpPr>
            <a:spLocks noGrp="1"/>
          </p:cNvSpPr>
          <p:nvPr>
            <p:ph type="subTitle" idx="1"/>
          </p:nvPr>
        </p:nvSpPr>
        <p:spPr>
          <a:xfrm>
            <a:off x="457200" y="1295400"/>
            <a:ext cx="8229600" cy="4419600"/>
          </a:xfrm>
        </p:spPr>
        <p:txBody>
          <a:bodyPr/>
          <a:lstStyle/>
          <a:p>
            <a:pPr algn="l"/>
            <a:r>
              <a:rPr lang="en-US" dirty="0" smtClean="0">
                <a:solidFill>
                  <a:srgbClr val="C00000"/>
                </a:solidFill>
              </a:rPr>
              <a:t>2:00</a:t>
            </a:r>
          </a:p>
          <a:p>
            <a:pPr marL="457200" indent="-457200" algn="l">
              <a:buFont typeface="Arial" pitchFamily="34" charset="0"/>
              <a:buChar char="•"/>
            </a:pPr>
            <a:r>
              <a:rPr lang="en-US" dirty="0" smtClean="0">
                <a:solidFill>
                  <a:schemeClr val="accent2"/>
                </a:solidFill>
              </a:rPr>
              <a:t>Pink</a:t>
            </a:r>
            <a:r>
              <a:rPr lang="en-US" dirty="0" smtClean="0">
                <a:solidFill>
                  <a:schemeClr val="tx1"/>
                </a:solidFill>
              </a:rPr>
              <a:t> Dots: Implementation Panel (2:00- 2:50)</a:t>
            </a:r>
          </a:p>
          <a:p>
            <a:pPr marL="457200" indent="-457200" algn="l">
              <a:buFont typeface="Arial" pitchFamily="34" charset="0"/>
              <a:buChar char="•"/>
            </a:pPr>
            <a:r>
              <a:rPr lang="en-US" dirty="0" smtClean="0">
                <a:solidFill>
                  <a:srgbClr val="00B050"/>
                </a:solidFill>
              </a:rPr>
              <a:t>Green</a:t>
            </a:r>
            <a:r>
              <a:rPr lang="en-US" dirty="0" smtClean="0">
                <a:solidFill>
                  <a:schemeClr val="tx1"/>
                </a:solidFill>
              </a:rPr>
              <a:t> Dots: Innovation Tour (2:00 – 2:50)</a:t>
            </a:r>
          </a:p>
          <a:p>
            <a:pPr marL="457200" indent="-457200" algn="l">
              <a:buFont typeface="Arial" pitchFamily="34" charset="0"/>
              <a:buChar char="•"/>
            </a:pPr>
            <a:r>
              <a:rPr lang="en-US" dirty="0" smtClean="0">
                <a:solidFill>
                  <a:schemeClr val="accent6">
                    <a:lumMod val="75000"/>
                  </a:schemeClr>
                </a:solidFill>
              </a:rPr>
              <a:t>Business</a:t>
            </a:r>
            <a:r>
              <a:rPr lang="en-US" dirty="0" smtClean="0">
                <a:solidFill>
                  <a:srgbClr val="FFC000"/>
                </a:solidFill>
              </a:rPr>
              <a:t> </a:t>
            </a:r>
            <a:r>
              <a:rPr lang="en-US" dirty="0" smtClean="0">
                <a:solidFill>
                  <a:schemeClr val="tx1"/>
                </a:solidFill>
              </a:rPr>
              <a:t>Group - Room 2608 (2:00 – 3:30)</a:t>
            </a:r>
          </a:p>
          <a:p>
            <a:pPr marL="457200" indent="-457200" algn="l">
              <a:buFont typeface="Arial" pitchFamily="34" charset="0"/>
              <a:buChar char="•"/>
            </a:pPr>
            <a:endParaRPr lang="en-US" dirty="0">
              <a:solidFill>
                <a:schemeClr val="tx1"/>
              </a:solidFill>
            </a:endParaRPr>
          </a:p>
          <a:p>
            <a:pPr algn="l"/>
            <a:r>
              <a:rPr lang="en-US" dirty="0" smtClean="0">
                <a:solidFill>
                  <a:srgbClr val="C00000"/>
                </a:solidFill>
              </a:rPr>
              <a:t>3:00</a:t>
            </a:r>
          </a:p>
          <a:p>
            <a:pPr marL="457200" indent="-457200" algn="l">
              <a:buFont typeface="Arial" pitchFamily="34" charset="0"/>
              <a:buChar char="•"/>
            </a:pPr>
            <a:r>
              <a:rPr lang="en-US" dirty="0" smtClean="0">
                <a:solidFill>
                  <a:schemeClr val="accent2">
                    <a:lumMod val="75000"/>
                  </a:schemeClr>
                </a:solidFill>
              </a:rPr>
              <a:t>Pink</a:t>
            </a:r>
            <a:r>
              <a:rPr lang="en-US" dirty="0" smtClean="0">
                <a:solidFill>
                  <a:schemeClr val="tx1"/>
                </a:solidFill>
              </a:rPr>
              <a:t> Dots: Innovation Tour (3:00 – 3:50)</a:t>
            </a:r>
          </a:p>
          <a:p>
            <a:pPr marL="457200" indent="-457200" algn="l">
              <a:buFont typeface="Arial" pitchFamily="34" charset="0"/>
              <a:buChar char="•"/>
            </a:pPr>
            <a:r>
              <a:rPr lang="en-US" dirty="0" smtClean="0">
                <a:solidFill>
                  <a:srgbClr val="00B050"/>
                </a:solidFill>
              </a:rPr>
              <a:t>Green</a:t>
            </a:r>
            <a:r>
              <a:rPr lang="en-US" dirty="0" smtClean="0">
                <a:solidFill>
                  <a:schemeClr val="tx1"/>
                </a:solidFill>
              </a:rPr>
              <a:t> Dots: Implementation Panel (3:00-3:50)</a:t>
            </a:r>
            <a:endParaRPr lang="en-US" dirty="0">
              <a:solidFill>
                <a:schemeClr val="tx1"/>
              </a:solidFill>
            </a:endParaRPr>
          </a:p>
          <a:p>
            <a:pPr algn="l"/>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772400" y="6248400"/>
            <a:ext cx="914400" cy="365125"/>
          </a:xfrm>
          <a:prstGeom prst="rect">
            <a:avLst/>
          </a:prstGeom>
        </p:spPr>
        <p:txBody>
          <a:bodyPr/>
          <a:lstStyle/>
          <a:p>
            <a:pPr>
              <a:defRPr/>
            </a:pPr>
            <a:fld id="{0A1F0AC9-7981-4DAF-ABE8-C9B9C923842B}" type="slidenum">
              <a:rPr lang="en-US" smtClean="0"/>
              <a:pPr>
                <a:defRPr/>
              </a:pPr>
              <a:t>67</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288" y="6016700"/>
            <a:ext cx="1514340" cy="8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947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52400"/>
            <a:ext cx="8458200" cy="1470025"/>
          </a:xfrm>
        </p:spPr>
        <p:txBody>
          <a:bodyPr/>
          <a:lstStyle/>
          <a:p>
            <a:r>
              <a:rPr lang="en-US" sz="3200" dirty="0" smtClean="0">
                <a:solidFill>
                  <a:schemeClr val="accent6">
                    <a:lumMod val="75000"/>
                  </a:schemeClr>
                </a:solidFill>
              </a:rPr>
              <a:t>How can we help educators transition to the vision of the Framework?</a:t>
            </a:r>
            <a:endParaRPr lang="en-US" sz="3200" dirty="0">
              <a:solidFill>
                <a:schemeClr val="accent6">
                  <a:lumMod val="75000"/>
                </a:schemeClr>
              </a:solidFill>
            </a:endParaRPr>
          </a:p>
        </p:txBody>
      </p:sp>
      <p:sp>
        <p:nvSpPr>
          <p:cNvPr id="7" name="Subtitle 6"/>
          <p:cNvSpPr>
            <a:spLocks noGrp="1"/>
          </p:cNvSpPr>
          <p:nvPr>
            <p:ph type="subTitle" idx="1"/>
          </p:nvPr>
        </p:nvSpPr>
        <p:spPr>
          <a:xfrm>
            <a:off x="838200" y="1676400"/>
            <a:ext cx="7543800" cy="4038600"/>
          </a:xfrm>
        </p:spPr>
        <p:txBody>
          <a:bodyPr/>
          <a:lstStyle/>
          <a:p>
            <a:pPr marL="457200" indent="-457200" algn="l">
              <a:buFont typeface="Arial" pitchFamily="34" charset="0"/>
              <a:buChar char="•"/>
            </a:pPr>
            <a:r>
              <a:rPr lang="en-US" sz="3200" dirty="0" smtClean="0">
                <a:solidFill>
                  <a:schemeClr val="tx1"/>
                </a:solidFill>
              </a:rPr>
              <a:t>Mary Colson, Moorhead High School</a:t>
            </a:r>
          </a:p>
          <a:p>
            <a:pPr marL="457200" indent="-457200" algn="l">
              <a:buFont typeface="Arial" pitchFamily="34" charset="0"/>
              <a:buChar char="•"/>
            </a:pPr>
            <a:r>
              <a:rPr lang="en-US" sz="3200" dirty="0" smtClean="0">
                <a:solidFill>
                  <a:schemeClr val="tx1"/>
                </a:solidFill>
              </a:rPr>
              <a:t>Lee Schmitt, Hamline University</a:t>
            </a:r>
            <a:endParaRPr lang="en-US" sz="3200" dirty="0">
              <a:solidFill>
                <a:schemeClr val="tx1"/>
              </a:solidFill>
            </a:endParaRPr>
          </a:p>
          <a:p>
            <a:pPr marL="457200" indent="-457200" algn="l">
              <a:buFont typeface="Arial" pitchFamily="34" charset="0"/>
              <a:buChar char="•"/>
            </a:pPr>
            <a:r>
              <a:rPr lang="en-US" sz="3200" dirty="0" smtClean="0">
                <a:solidFill>
                  <a:schemeClr val="tx1"/>
                </a:solidFill>
              </a:rPr>
              <a:t>John Truedson, Bemidji State University</a:t>
            </a:r>
          </a:p>
          <a:p>
            <a:pPr marL="457200" indent="-457200" algn="l">
              <a:buFont typeface="Arial" pitchFamily="34" charset="0"/>
              <a:buChar char="•"/>
            </a:pPr>
            <a:r>
              <a:rPr lang="en-US" sz="3200" dirty="0" smtClean="0">
                <a:solidFill>
                  <a:schemeClr val="tx1"/>
                </a:solidFill>
              </a:rPr>
              <a:t>John Olson, (facilitator)</a:t>
            </a:r>
          </a:p>
          <a:p>
            <a:pPr marL="457200" indent="-457200" algn="l">
              <a:buFont typeface="Arial" pitchFamily="34" charset="0"/>
              <a:buChar char="•"/>
            </a:pPr>
            <a:endParaRPr lang="en-US" sz="3200" dirty="0" smtClean="0">
              <a:solidFill>
                <a:schemeClr val="tx1"/>
              </a:solidFill>
            </a:endParaRPr>
          </a:p>
          <a:p>
            <a:pPr algn="l"/>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68</a:t>
            </a:fld>
            <a:endParaRPr lang="en-US" dirty="0"/>
          </a:p>
        </p:txBody>
      </p:sp>
    </p:spTree>
    <p:extLst>
      <p:ext uri="{BB962C8B-B14F-4D97-AF65-F5344CB8AC3E}">
        <p14:creationId xmlns:p14="http://schemas.microsoft.com/office/powerpoint/2010/main" val="3048421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68963"/>
          </a:xfrm>
        </p:spPr>
        <p:txBody>
          <a:bodyPr/>
          <a:lstStyle/>
          <a:p>
            <a:pPr marL="514350" indent="-457200">
              <a:buFont typeface="+mj-lt"/>
              <a:buAutoNum type="arabicPeriod"/>
            </a:pPr>
            <a:r>
              <a:rPr lang="en-US" sz="2400" i="1" dirty="0"/>
              <a:t>Which aspects of the Framework do you see as the biggest challenges and opportunities in instructional practices?</a:t>
            </a:r>
            <a:endParaRPr lang="en-US" sz="2400" dirty="0"/>
          </a:p>
          <a:p>
            <a:pPr marL="514350" indent="-457200">
              <a:buFont typeface="+mj-lt"/>
              <a:buAutoNum type="arabicPeriod"/>
            </a:pPr>
            <a:r>
              <a:rPr lang="en-US" sz="2400" i="1" dirty="0"/>
              <a:t>How do you see the Science and Engineering </a:t>
            </a:r>
            <a:r>
              <a:rPr lang="en-US" sz="2400" i="1" dirty="0" smtClean="0"/>
              <a:t>Practices </a:t>
            </a:r>
            <a:r>
              <a:rPr lang="en-US" sz="2400" i="1" dirty="0"/>
              <a:t>and the Crosscutting Concepts fitting into our present Minnesota standards?</a:t>
            </a:r>
            <a:endParaRPr lang="en-US" sz="2400" dirty="0"/>
          </a:p>
          <a:p>
            <a:pPr marL="514350" indent="-457200">
              <a:buFont typeface="+mj-lt"/>
              <a:buAutoNum type="arabicPeriod"/>
            </a:pPr>
            <a:r>
              <a:rPr lang="en-US" sz="2400" i="1" dirty="0"/>
              <a:t>What kind of professional development is needed to help teachers implement these instructional practices?</a:t>
            </a:r>
            <a:endParaRPr lang="en-US" sz="2400" dirty="0"/>
          </a:p>
          <a:p>
            <a:pPr marL="514350" indent="-514350">
              <a:buFont typeface="+mj-lt"/>
              <a:buAutoNum type="arabicPeriod"/>
            </a:pPr>
            <a:r>
              <a:rPr lang="en-US" sz="2400" i="1" dirty="0"/>
              <a:t>What support is need from administrators, higher education and informal education and the community at large to accomplish this</a:t>
            </a:r>
            <a:endParaRPr lang="en-US" sz="2400"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69</a:t>
            </a:fld>
            <a:endParaRPr lang="en-US" dirty="0"/>
          </a:p>
        </p:txBody>
      </p:sp>
    </p:spTree>
    <p:extLst>
      <p:ext uri="{BB962C8B-B14F-4D97-AF65-F5344CB8AC3E}">
        <p14:creationId xmlns:p14="http://schemas.microsoft.com/office/powerpoint/2010/main" val="180984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7</a:t>
            </a:fld>
            <a:endParaRPr lang="en-US" dirty="0"/>
          </a:p>
        </p:txBody>
      </p:sp>
      <p:pic>
        <p:nvPicPr>
          <p:cNvPr id="6"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800600" cy="580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57800" y="838200"/>
            <a:ext cx="3276600" cy="3416320"/>
          </a:xfrm>
          <a:prstGeom prst="rect">
            <a:avLst/>
          </a:prstGeom>
          <a:noFill/>
        </p:spPr>
        <p:txBody>
          <a:bodyPr wrap="square" rtlCol="0">
            <a:spAutoFit/>
          </a:bodyPr>
          <a:lstStyle/>
          <a:p>
            <a:r>
              <a:rPr lang="en-US" sz="3600" b="1" i="1" dirty="0" smtClean="0">
                <a:solidFill>
                  <a:schemeClr val="accent6">
                    <a:lumMod val="50000"/>
                  </a:schemeClr>
                </a:solidFill>
              </a:rPr>
              <a:t>A new Vision of Science Leaning that leads to a new Vision of Teaching.</a:t>
            </a:r>
            <a:endParaRPr lang="en-US" sz="3600" b="1" i="1" dirty="0">
              <a:solidFill>
                <a:schemeClr val="accent6">
                  <a:lumMod val="50000"/>
                </a:schemeClr>
              </a:solidFill>
            </a:endParaRPr>
          </a:p>
        </p:txBody>
      </p:sp>
      <p:sp>
        <p:nvSpPr>
          <p:cNvPr id="7" name="TextBox 6"/>
          <p:cNvSpPr txBox="1"/>
          <p:nvPr/>
        </p:nvSpPr>
        <p:spPr>
          <a:xfrm>
            <a:off x="5334000" y="4648200"/>
            <a:ext cx="3200400" cy="954107"/>
          </a:xfrm>
          <a:prstGeom prst="rect">
            <a:avLst/>
          </a:prstGeom>
          <a:noFill/>
        </p:spPr>
        <p:txBody>
          <a:bodyPr wrap="square" rtlCol="0">
            <a:spAutoFit/>
          </a:bodyPr>
          <a:lstStyle/>
          <a:p>
            <a:r>
              <a:rPr lang="en-US" sz="2800" dirty="0"/>
              <a:t>f</a:t>
            </a:r>
            <a:r>
              <a:rPr lang="en-US" sz="2800" dirty="0" smtClean="0"/>
              <a:t>ree download at</a:t>
            </a:r>
          </a:p>
          <a:p>
            <a:r>
              <a:rPr lang="en-US" sz="2800" b="1" dirty="0" smtClean="0"/>
              <a:t>www.nap.edu</a:t>
            </a:r>
            <a:endParaRPr lang="en-US" sz="2800" b="1" dirty="0"/>
          </a:p>
        </p:txBody>
      </p:sp>
    </p:spTree>
    <p:extLst>
      <p:ext uri="{BB962C8B-B14F-4D97-AF65-F5344CB8AC3E}">
        <p14:creationId xmlns:p14="http://schemas.microsoft.com/office/powerpoint/2010/main" val="8352353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500"/>
              </a:spcAft>
            </a:pPr>
            <a:r>
              <a:rPr lang="en-US" sz="2800" dirty="0" smtClean="0"/>
              <a:t>Note contacts and resources on the back of the first sheet.</a:t>
            </a:r>
          </a:p>
          <a:p>
            <a:pPr>
              <a:spcAft>
                <a:spcPts val="1500"/>
              </a:spcAft>
            </a:pPr>
            <a:r>
              <a:rPr lang="en-US" sz="2800" dirty="0" smtClean="0"/>
              <a:t>Please complete the evaluation, tear it off and leave it at the front table.</a:t>
            </a:r>
          </a:p>
          <a:p>
            <a:pPr>
              <a:spcAft>
                <a:spcPts val="1500"/>
              </a:spcAft>
            </a:pPr>
            <a:r>
              <a:rPr lang="en-US" sz="2800" dirty="0" smtClean="0"/>
              <a:t>Contact John or Doug for further questions.</a:t>
            </a:r>
          </a:p>
          <a:p>
            <a:endParaRPr lang="en-US" dirty="0"/>
          </a:p>
        </p:txBody>
      </p:sp>
      <p:sp>
        <p:nvSpPr>
          <p:cNvPr id="3" name="Title 2"/>
          <p:cNvSpPr>
            <a:spLocks noGrp="1"/>
          </p:cNvSpPr>
          <p:nvPr>
            <p:ph type="title"/>
          </p:nvPr>
        </p:nvSpPr>
        <p:spPr/>
        <p:txBody>
          <a:bodyPr/>
          <a:lstStyle/>
          <a:p>
            <a:r>
              <a:rPr lang="en-US" dirty="0" smtClean="0"/>
              <a:t>Thank you for attending</a:t>
            </a:r>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70</a:t>
            </a:fld>
            <a:endParaRPr lang="en-US" dirty="0"/>
          </a:p>
        </p:txBody>
      </p:sp>
    </p:spTree>
    <p:extLst>
      <p:ext uri="{BB962C8B-B14F-4D97-AF65-F5344CB8AC3E}">
        <p14:creationId xmlns:p14="http://schemas.microsoft.com/office/powerpoint/2010/main" val="1334188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52400"/>
            <a:ext cx="8458200" cy="1470025"/>
          </a:xfrm>
        </p:spPr>
        <p:txBody>
          <a:bodyPr/>
          <a:lstStyle/>
          <a:p>
            <a:r>
              <a:rPr lang="en-US" sz="3200" dirty="0" smtClean="0">
                <a:solidFill>
                  <a:schemeClr val="accent6">
                    <a:lumMod val="75000"/>
                  </a:schemeClr>
                </a:solidFill>
              </a:rPr>
              <a:t>How can we help educators transition to the vision of the Framework?</a:t>
            </a:r>
            <a:endParaRPr lang="en-US" sz="3200" dirty="0">
              <a:solidFill>
                <a:schemeClr val="accent6">
                  <a:lumMod val="75000"/>
                </a:schemeClr>
              </a:solidFill>
            </a:endParaRPr>
          </a:p>
        </p:txBody>
      </p:sp>
      <p:sp>
        <p:nvSpPr>
          <p:cNvPr id="7" name="Subtitle 6"/>
          <p:cNvSpPr>
            <a:spLocks noGrp="1"/>
          </p:cNvSpPr>
          <p:nvPr>
            <p:ph type="subTitle" idx="1"/>
          </p:nvPr>
        </p:nvSpPr>
        <p:spPr>
          <a:xfrm>
            <a:off x="838200" y="1676400"/>
            <a:ext cx="7543800" cy="4038600"/>
          </a:xfrm>
        </p:spPr>
        <p:txBody>
          <a:bodyPr/>
          <a:lstStyle/>
          <a:p>
            <a:pPr marL="457200" indent="-457200" algn="l">
              <a:buFont typeface="Arial" pitchFamily="34" charset="0"/>
              <a:buChar char="•"/>
            </a:pPr>
            <a:r>
              <a:rPr lang="en-US" sz="3200" dirty="0" smtClean="0">
                <a:solidFill>
                  <a:schemeClr val="tx1"/>
                </a:solidFill>
              </a:rPr>
              <a:t>Joe Alfano, Minneapolis Public </a:t>
            </a:r>
            <a:br>
              <a:rPr lang="en-US" sz="3200" dirty="0" smtClean="0">
                <a:solidFill>
                  <a:schemeClr val="tx1"/>
                </a:solidFill>
              </a:rPr>
            </a:br>
            <a:r>
              <a:rPr lang="en-US" sz="3200" dirty="0" smtClean="0">
                <a:solidFill>
                  <a:schemeClr val="tx1"/>
                </a:solidFill>
              </a:rPr>
              <a:t>Schools</a:t>
            </a:r>
          </a:p>
          <a:p>
            <a:pPr marL="457200" indent="-457200" algn="l">
              <a:buFont typeface="Arial" pitchFamily="34" charset="0"/>
              <a:buChar char="•"/>
            </a:pPr>
            <a:r>
              <a:rPr lang="en-US" sz="3200" dirty="0" smtClean="0">
                <a:solidFill>
                  <a:schemeClr val="tx1"/>
                </a:solidFill>
              </a:rPr>
              <a:t>Tamara Moore, Univ. of Minn. STEM Center</a:t>
            </a:r>
            <a:endParaRPr lang="en-US" sz="3200" dirty="0">
              <a:solidFill>
                <a:schemeClr val="tx1"/>
              </a:solidFill>
            </a:endParaRPr>
          </a:p>
          <a:p>
            <a:pPr marL="457200" indent="-457200" algn="l">
              <a:buFont typeface="Arial" pitchFamily="34" charset="0"/>
              <a:buChar char="•"/>
            </a:pPr>
            <a:r>
              <a:rPr lang="en-US" sz="3200" dirty="0" smtClean="0">
                <a:solidFill>
                  <a:schemeClr val="tx1"/>
                </a:solidFill>
              </a:rPr>
              <a:t>Patti Paulson, Bethel University</a:t>
            </a:r>
          </a:p>
          <a:p>
            <a:pPr marL="457200" indent="-457200" algn="l">
              <a:buFont typeface="Arial" pitchFamily="34" charset="0"/>
              <a:buChar char="•"/>
            </a:pPr>
            <a:r>
              <a:rPr lang="en-US" sz="3200" dirty="0" smtClean="0">
                <a:solidFill>
                  <a:schemeClr val="tx1"/>
                </a:solidFill>
              </a:rPr>
              <a:t>Steve Walvig, </a:t>
            </a:r>
            <a:r>
              <a:rPr lang="en-US" sz="3200" dirty="0" err="1" smtClean="0">
                <a:solidFill>
                  <a:schemeClr val="tx1"/>
                </a:solidFill>
              </a:rPr>
              <a:t>Bakken</a:t>
            </a:r>
            <a:r>
              <a:rPr lang="en-US" sz="3200" dirty="0" smtClean="0">
                <a:solidFill>
                  <a:schemeClr val="tx1"/>
                </a:solidFill>
              </a:rPr>
              <a:t> Museum</a:t>
            </a:r>
          </a:p>
          <a:p>
            <a:pPr marL="457200" indent="-457200" algn="l">
              <a:buFont typeface="Arial" pitchFamily="34" charset="0"/>
              <a:buChar char="•"/>
            </a:pPr>
            <a:r>
              <a:rPr lang="en-US" sz="3200" dirty="0" smtClean="0">
                <a:solidFill>
                  <a:schemeClr val="tx1"/>
                </a:solidFill>
              </a:rPr>
              <a:t>Doug Paulson, (facilitator)</a:t>
            </a:r>
          </a:p>
          <a:p>
            <a:pPr marL="457200" indent="-457200" algn="l">
              <a:buFont typeface="Arial" pitchFamily="34" charset="0"/>
              <a:buChar char="•"/>
            </a:pPr>
            <a:endParaRPr lang="en-US" sz="3200" dirty="0" smtClean="0">
              <a:solidFill>
                <a:schemeClr val="tx1"/>
              </a:solidFill>
            </a:endParaRPr>
          </a:p>
          <a:p>
            <a:pPr algn="l"/>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71</a:t>
            </a:fld>
            <a:endParaRPr lang="en-US" dirty="0"/>
          </a:p>
        </p:txBody>
      </p:sp>
    </p:spTree>
    <p:extLst>
      <p:ext uri="{BB962C8B-B14F-4D97-AF65-F5344CB8AC3E}">
        <p14:creationId xmlns:p14="http://schemas.microsoft.com/office/powerpoint/2010/main" val="3302078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68963"/>
          </a:xfrm>
        </p:spPr>
        <p:txBody>
          <a:bodyPr/>
          <a:lstStyle/>
          <a:p>
            <a:pPr marL="514350" indent="-457200">
              <a:buFont typeface="+mj-lt"/>
              <a:buAutoNum type="arabicPeriod"/>
            </a:pPr>
            <a:r>
              <a:rPr lang="en-US" sz="2400" i="1" dirty="0"/>
              <a:t>Which aspects of the Framework do you see as the biggest challenges and opportunities in instructional practices?</a:t>
            </a:r>
            <a:endParaRPr lang="en-US" sz="2400" dirty="0"/>
          </a:p>
          <a:p>
            <a:pPr marL="514350" indent="-457200">
              <a:buFont typeface="+mj-lt"/>
              <a:buAutoNum type="arabicPeriod"/>
            </a:pPr>
            <a:r>
              <a:rPr lang="en-US" sz="2400" i="1" dirty="0"/>
              <a:t>How do you see the Science and </a:t>
            </a:r>
            <a:r>
              <a:rPr lang="en-US" sz="2400" i="1"/>
              <a:t>Engineering </a:t>
            </a:r>
            <a:r>
              <a:rPr lang="en-US" sz="2400" i="1" smtClean="0"/>
              <a:t>Practices and </a:t>
            </a:r>
            <a:r>
              <a:rPr lang="en-US" sz="2400" i="1" dirty="0"/>
              <a:t>the Crosscutting Concepts fitting into our present Minnesota standards?</a:t>
            </a:r>
            <a:endParaRPr lang="en-US" sz="2400" dirty="0"/>
          </a:p>
          <a:p>
            <a:pPr marL="514350" indent="-457200">
              <a:buFont typeface="+mj-lt"/>
              <a:buAutoNum type="arabicPeriod"/>
            </a:pPr>
            <a:r>
              <a:rPr lang="en-US" sz="2400" i="1" dirty="0"/>
              <a:t>What kind of professional development is needed to help teachers implement these instructional practices?</a:t>
            </a:r>
            <a:endParaRPr lang="en-US" sz="2400" dirty="0"/>
          </a:p>
          <a:p>
            <a:pPr marL="514350" indent="-514350">
              <a:buFont typeface="+mj-lt"/>
              <a:buAutoNum type="arabicPeriod"/>
            </a:pPr>
            <a:r>
              <a:rPr lang="en-US" sz="2400" i="1" dirty="0"/>
              <a:t>What support is need from administrators, higher education and informal education and the community at large to accomplish this</a:t>
            </a:r>
            <a:endParaRPr lang="en-US" sz="2400"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72</a:t>
            </a:fld>
            <a:endParaRPr lang="en-US" dirty="0"/>
          </a:p>
        </p:txBody>
      </p:sp>
    </p:spTree>
    <p:extLst>
      <p:ext uri="{BB962C8B-B14F-4D97-AF65-F5344CB8AC3E}">
        <p14:creationId xmlns:p14="http://schemas.microsoft.com/office/powerpoint/2010/main" val="21090055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500"/>
              </a:spcAft>
            </a:pPr>
            <a:r>
              <a:rPr lang="en-US" sz="2800" dirty="0" smtClean="0"/>
              <a:t>Note contacts and resources on the back of the first sheet.</a:t>
            </a:r>
          </a:p>
          <a:p>
            <a:pPr>
              <a:spcAft>
                <a:spcPts val="1500"/>
              </a:spcAft>
            </a:pPr>
            <a:r>
              <a:rPr lang="en-US" sz="2800" dirty="0" smtClean="0"/>
              <a:t>Please complete the evaluation, tear it off and leave it at the front table.</a:t>
            </a:r>
          </a:p>
          <a:p>
            <a:pPr>
              <a:spcAft>
                <a:spcPts val="1500"/>
              </a:spcAft>
            </a:pPr>
            <a:r>
              <a:rPr lang="en-US" sz="2800" dirty="0" smtClean="0"/>
              <a:t>Contact John or Doug for further questions.</a:t>
            </a:r>
          </a:p>
          <a:p>
            <a:endParaRPr lang="en-US" dirty="0"/>
          </a:p>
        </p:txBody>
      </p:sp>
      <p:sp>
        <p:nvSpPr>
          <p:cNvPr id="3" name="Title 2"/>
          <p:cNvSpPr>
            <a:spLocks noGrp="1"/>
          </p:cNvSpPr>
          <p:nvPr>
            <p:ph type="title"/>
          </p:nvPr>
        </p:nvSpPr>
        <p:spPr/>
        <p:txBody>
          <a:bodyPr/>
          <a:lstStyle/>
          <a:p>
            <a:r>
              <a:rPr lang="en-US" dirty="0" smtClean="0"/>
              <a:t>Thank you for attending</a:t>
            </a:r>
            <a:endParaRPr lang="en-US" dirty="0"/>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73</a:t>
            </a:fld>
            <a:endParaRPr lang="en-US" dirty="0"/>
          </a:p>
        </p:txBody>
      </p:sp>
    </p:spTree>
    <p:extLst>
      <p:ext uri="{BB962C8B-B14F-4D97-AF65-F5344CB8AC3E}">
        <p14:creationId xmlns:p14="http://schemas.microsoft.com/office/powerpoint/2010/main" val="204739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AutoNum type="romanUcPeriod"/>
            </a:pPr>
            <a:r>
              <a:rPr lang="en-US" dirty="0" smtClean="0"/>
              <a:t>Scientific and Engineering Practices</a:t>
            </a:r>
          </a:p>
          <a:p>
            <a:pPr marL="571500" indent="-571500">
              <a:buAutoNum type="romanUcPeriod"/>
            </a:pPr>
            <a:endParaRPr lang="en-US" dirty="0"/>
          </a:p>
          <a:p>
            <a:pPr marL="571500" indent="-571500">
              <a:buAutoNum type="romanUcPeriod"/>
            </a:pPr>
            <a:r>
              <a:rPr lang="en-US" dirty="0" smtClean="0"/>
              <a:t>Crosscutting Concepts</a:t>
            </a:r>
          </a:p>
          <a:p>
            <a:pPr marL="571500" indent="-571500">
              <a:buAutoNum type="romanUcPeriod"/>
            </a:pPr>
            <a:endParaRPr lang="en-US" dirty="0"/>
          </a:p>
          <a:p>
            <a:pPr marL="571500" indent="-571500">
              <a:buAutoNum type="romanUcPeriod"/>
            </a:pPr>
            <a:r>
              <a:rPr lang="en-US" dirty="0" smtClean="0"/>
              <a:t>Core Ideas</a:t>
            </a:r>
            <a:endParaRPr lang="en-US" dirty="0"/>
          </a:p>
        </p:txBody>
      </p:sp>
      <p:sp>
        <p:nvSpPr>
          <p:cNvPr id="3" name="Title 2"/>
          <p:cNvSpPr>
            <a:spLocks noGrp="1"/>
          </p:cNvSpPr>
          <p:nvPr>
            <p:ph type="title"/>
          </p:nvPr>
        </p:nvSpPr>
        <p:spPr/>
        <p:txBody>
          <a:bodyPr/>
          <a:lstStyle/>
          <a:p>
            <a:r>
              <a:rPr lang="en-US" sz="3200" dirty="0" smtClean="0">
                <a:solidFill>
                  <a:schemeClr val="accent6">
                    <a:lumMod val="75000"/>
                  </a:schemeClr>
                </a:solidFill>
              </a:rPr>
              <a:t>Three Dimensions of Science Learning</a:t>
            </a:r>
            <a:endParaRPr lang="en-US" sz="3200" dirty="0">
              <a:solidFill>
                <a:schemeClr val="accent6">
                  <a:lumMod val="75000"/>
                </a:schemeClr>
              </a:solidFill>
            </a:endParaRP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11"/>
          </p:nvPr>
        </p:nvSpPr>
        <p:spPr/>
        <p:txBody>
          <a:bodyPr/>
          <a:lstStyle/>
          <a:p>
            <a:pPr>
              <a:defRPr/>
            </a:pPr>
            <a:fld id="{0A1F0AC9-7981-4DAF-ABE8-C9B9C923842B}" type="slidenum">
              <a:rPr lang="en-US" smtClean="0"/>
              <a:pPr>
                <a:defRPr/>
              </a:pPr>
              <a:t>8</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410646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132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752600"/>
            <a:ext cx="8382000" cy="1470025"/>
          </a:xfrm>
        </p:spPr>
        <p:txBody>
          <a:bodyPr/>
          <a:lstStyle/>
          <a:p>
            <a:r>
              <a:rPr lang="en-US" sz="4400" dirty="0" smtClean="0">
                <a:solidFill>
                  <a:schemeClr val="accent6">
                    <a:lumMod val="75000"/>
                  </a:schemeClr>
                </a:solidFill>
              </a:rPr>
              <a:t>Science and Engineering Practices</a:t>
            </a:r>
            <a:endParaRPr lang="en-US" sz="4400" dirty="0">
              <a:solidFill>
                <a:schemeClr val="accent6">
                  <a:lumMod val="75000"/>
                </a:schemeClr>
              </a:solidFill>
            </a:endParaRPr>
          </a:p>
        </p:txBody>
      </p:sp>
      <p:sp>
        <p:nvSpPr>
          <p:cNvPr id="7" name="Subtitle 6"/>
          <p:cNvSpPr>
            <a:spLocks noGrp="1"/>
          </p:cNvSpPr>
          <p:nvPr>
            <p:ph type="subTitle" idx="1"/>
          </p:nvPr>
        </p:nvSpPr>
        <p:spPr>
          <a:xfrm>
            <a:off x="1371600" y="3352800"/>
            <a:ext cx="6400800" cy="2438400"/>
          </a:xfrm>
        </p:spPr>
        <p:txBody>
          <a:bodyPr/>
          <a:lstStyle/>
          <a:p>
            <a:r>
              <a:rPr lang="en-US" sz="3200" dirty="0" smtClean="0">
                <a:solidFill>
                  <a:schemeClr val="tx1"/>
                </a:solidFill>
              </a:rPr>
              <a:t>Doug Paulson</a:t>
            </a:r>
          </a:p>
          <a:p>
            <a:r>
              <a:rPr lang="en-US" dirty="0" smtClean="0">
                <a:solidFill>
                  <a:schemeClr val="tx1"/>
                </a:solidFill>
              </a:rPr>
              <a:t>STEM Integration Specialist</a:t>
            </a:r>
          </a:p>
          <a:p>
            <a:endParaRPr lang="en-US" dirty="0" smtClean="0">
              <a:solidFill>
                <a:schemeClr val="tx1"/>
              </a:solidFill>
            </a:endParaRPr>
          </a:p>
          <a:p>
            <a:r>
              <a:rPr lang="en-US" sz="3200" dirty="0" smtClean="0">
                <a:solidFill>
                  <a:schemeClr val="tx1"/>
                </a:solidFill>
              </a:rPr>
              <a:t>John Olson</a:t>
            </a:r>
          </a:p>
        </p:txBody>
      </p:sp>
      <p:sp>
        <p:nvSpPr>
          <p:cNvPr id="4" name="Footer Placeholder 3"/>
          <p:cNvSpPr>
            <a:spLocks noGrp="1"/>
          </p:cNvSpPr>
          <p:nvPr>
            <p:ph type="ftr" sz="quarter" idx="10"/>
          </p:nvPr>
        </p:nvSpPr>
        <p:spPr/>
        <p:txBody>
          <a:bodyPr/>
          <a:lstStyle/>
          <a:p>
            <a:pPr>
              <a:defRPr/>
            </a:pPr>
            <a:r>
              <a:rPr lang="en-US" smtClean="0"/>
              <a:t>education.state.mn.us</a:t>
            </a:r>
            <a:endParaRPr lang="en-US"/>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pPr>
              <a:defRPr/>
            </a:pPr>
            <a:fld id="{0A1F0AC9-7981-4DAF-ABE8-C9B9C923842B}" type="slidenum">
              <a:rPr lang="en-US" smtClean="0"/>
              <a:pPr>
                <a:defRPr/>
              </a:pPr>
              <a:t>9</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995810"/>
            <a:ext cx="1379312" cy="7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7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D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MDEPPT</Template>
  <TotalTime>1963</TotalTime>
  <Words>6458</Words>
  <Application>Microsoft Office PowerPoint</Application>
  <PresentationFormat>On-screen Show (4:3)</PresentationFormat>
  <Paragraphs>739</Paragraphs>
  <Slides>73</Slides>
  <Notes>48</Notes>
  <HiddenSlides>2</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MDEPPT</vt:lpstr>
      <vt:lpstr>3M/MDE Forum on Science and Engineering Education 2012</vt:lpstr>
      <vt:lpstr>Welcomes</vt:lpstr>
      <vt:lpstr>Introduction to the Workshop</vt:lpstr>
      <vt:lpstr>Turn and Talk</vt:lpstr>
      <vt:lpstr>Context for our Workshop</vt:lpstr>
      <vt:lpstr>New “national” science standards - a two-step process</vt:lpstr>
      <vt:lpstr>PowerPoint Presentation</vt:lpstr>
      <vt:lpstr>Three Dimensions of Science Learning</vt:lpstr>
      <vt:lpstr>Science and Engineering Practices</vt:lpstr>
      <vt:lpstr>Why Practices?</vt:lpstr>
      <vt:lpstr>Science and Engineering Practices</vt:lpstr>
      <vt:lpstr>Why Practices?</vt:lpstr>
      <vt:lpstr>Science and Engineering Practices</vt:lpstr>
      <vt:lpstr>PowerPoint Presentation</vt:lpstr>
      <vt:lpstr>Science and Engineering Practices</vt:lpstr>
      <vt:lpstr>Evidence to Support Explanations</vt:lpstr>
      <vt:lpstr> Polymer Science Practices - Activity 1 </vt:lpstr>
      <vt:lpstr>What is the Role of Investigations in the Classroom?</vt:lpstr>
      <vt:lpstr>Science and Engineering Practices</vt:lpstr>
      <vt:lpstr>Engineering Practices</vt:lpstr>
      <vt:lpstr>Building Interest in Science</vt:lpstr>
      <vt:lpstr>Engineering Practices</vt:lpstr>
      <vt:lpstr>Similarities and Differences</vt:lpstr>
      <vt:lpstr>PowerPoint Presentation</vt:lpstr>
      <vt:lpstr>Evidence to Support Explanations</vt:lpstr>
      <vt:lpstr>Thoughts? Tweet #MDE3M</vt:lpstr>
      <vt:lpstr>BREAK</vt:lpstr>
      <vt:lpstr>Crosscutting Concepts</vt:lpstr>
      <vt:lpstr>Three Dimensions of Science Learning</vt:lpstr>
      <vt:lpstr>What are Crosscutting Concepts?</vt:lpstr>
      <vt:lpstr>So, Which Crosscutting Concepts?</vt:lpstr>
      <vt:lpstr>Precursors to the Crosscutting Concepts</vt:lpstr>
      <vt:lpstr>PowerPoint Presentation</vt:lpstr>
      <vt:lpstr>PowerPoint Presentation</vt:lpstr>
      <vt:lpstr>Crosscutting Concepts Activity</vt:lpstr>
      <vt:lpstr>Discussion</vt:lpstr>
      <vt:lpstr>PowerPoint Presentation</vt:lpstr>
      <vt:lpstr>PowerPoint Presentation</vt:lpstr>
      <vt:lpstr>PowerPoint Presentation</vt:lpstr>
      <vt:lpstr>Relationships</vt:lpstr>
      <vt:lpstr>Organizing the Crosscutting Concepts</vt:lpstr>
      <vt:lpstr>PowerPoint Presentation</vt:lpstr>
      <vt:lpstr>Crosscutting Concepts</vt:lpstr>
      <vt:lpstr>Which Practices were used in this activity and how?</vt:lpstr>
      <vt:lpstr>Which Crosscutting Concepts were used in the Polymer activity and how?</vt:lpstr>
      <vt:lpstr>Connecting the Practices and Crosscutting Concepts</vt:lpstr>
      <vt:lpstr>Making Sense</vt:lpstr>
      <vt:lpstr>Reflection</vt:lpstr>
      <vt:lpstr>Overview of  A Framework for K-12 Science Education</vt:lpstr>
      <vt:lpstr>Lunch</vt:lpstr>
      <vt:lpstr>Thoughts? Tweet #MDE3M</vt:lpstr>
      <vt:lpstr>The Minnesota Context  for the Framework and the Next Generation Science Standards</vt:lpstr>
      <vt:lpstr>Welcome</vt:lpstr>
      <vt:lpstr>Minnesota is a national leader in STEM Science, Technology, Engineering and Mathematics</vt:lpstr>
      <vt:lpstr>Standards Periodic Review Cycle</vt:lpstr>
      <vt:lpstr>New “national” science standards - a two-step process</vt:lpstr>
      <vt:lpstr>PowerPoint Presentation</vt:lpstr>
      <vt:lpstr>Three Dimensions of Science Learning</vt:lpstr>
      <vt:lpstr>NGSS – A state-led effort</vt:lpstr>
      <vt:lpstr>Developing the Next Generation Science Standards</vt:lpstr>
      <vt:lpstr>The Process of Writing the NGSS</vt:lpstr>
      <vt:lpstr>PowerPoint Presentation</vt:lpstr>
      <vt:lpstr>Supporting the Vision of the Framework</vt:lpstr>
      <vt:lpstr>Impressions</vt:lpstr>
      <vt:lpstr>Small Group Discussion</vt:lpstr>
      <vt:lpstr>Panel Discussion</vt:lpstr>
      <vt:lpstr>Breakouts  </vt:lpstr>
      <vt:lpstr>How can we help educators transition to the vision of the Framework?</vt:lpstr>
      <vt:lpstr>PowerPoint Presentation</vt:lpstr>
      <vt:lpstr>Thank you for attending</vt:lpstr>
      <vt:lpstr>How can we help educators transition to the vision of the Framework?</vt:lpstr>
      <vt:lpstr>PowerPoint Presentation</vt:lpstr>
      <vt:lpstr>Thank you for attending</vt:lpstr>
    </vt:vector>
  </TitlesOfParts>
  <Company>Minnesota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3M/MDE Forum on Science and Engineering Education 2012</dc:title>
  <dc:creator>JOlson</dc:creator>
  <cp:lastModifiedBy>Paulson, Doug</cp:lastModifiedBy>
  <cp:revision>41</cp:revision>
  <cp:lastPrinted>2012-10-30T17:33:43Z</cp:lastPrinted>
  <dcterms:created xsi:type="dcterms:W3CDTF">2012-10-26T00:54:21Z</dcterms:created>
  <dcterms:modified xsi:type="dcterms:W3CDTF">2012-10-31T15:23:16Z</dcterms:modified>
</cp:coreProperties>
</file>