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90" r:id="rId2"/>
    <p:sldId id="346" r:id="rId3"/>
    <p:sldId id="324" r:id="rId4"/>
    <p:sldId id="325" r:id="rId5"/>
    <p:sldId id="326" r:id="rId6"/>
    <p:sldId id="335" r:id="rId7"/>
    <p:sldId id="342" r:id="rId8"/>
    <p:sldId id="343" r:id="rId9"/>
    <p:sldId id="327" r:id="rId10"/>
    <p:sldId id="345" r:id="rId11"/>
    <p:sldId id="344" r:id="rId12"/>
    <p:sldId id="328" r:id="rId13"/>
    <p:sldId id="340" r:id="rId14"/>
    <p:sldId id="332" r:id="rId15"/>
    <p:sldId id="330" r:id="rId16"/>
    <p:sldId id="341" r:id="rId17"/>
    <p:sldId id="339" r:id="rId18"/>
    <p:sldId id="348" r:id="rId19"/>
    <p:sldId id="347" r:id="rId20"/>
    <p:sldId id="33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SUL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83" autoAdjust="0"/>
    <p:restoredTop sz="94660"/>
  </p:normalViewPr>
  <p:slideViewPr>
    <p:cSldViewPr>
      <p:cViewPr>
        <p:scale>
          <a:sx n="60" d="100"/>
          <a:sy n="60" d="100"/>
        </p:scale>
        <p:origin x="-21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5D89-AFA5-454A-B575-F08A54343DA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81E7-DF55-428D-8430-B1EB6F5F9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NCTM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FA553-8D86-4A11-9AD6-3E648C0AE5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73162"/>
            <a:ext cx="7498080" cy="65563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498080" cy="4343400"/>
          </a:xfrm>
        </p:spPr>
        <p:txBody>
          <a:bodyPr/>
          <a:lstStyle>
            <a:lvl1pPr>
              <a:buFont typeface="Wingdings" pitchFamily="2" charset="2"/>
              <a:buChar char="q"/>
              <a:defRPr/>
            </a:lvl1pPr>
            <a:lvl2pPr marL="640080" indent="-237744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lvl2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066800" cy="4000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NCTM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00050"/>
          </a:xfrm>
        </p:spPr>
        <p:txBody>
          <a:bodyPr/>
          <a:lstStyle>
            <a:extLst/>
          </a:lstStyle>
          <a:p>
            <a:fld id="{533FA553-8D86-4A11-9AD6-3E648C0AE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66800"/>
            <a:ext cx="7498080" cy="88392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FA553-8D86-4A11-9AD6-3E648C0AE5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1066800" cy="400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NCTM 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00050"/>
          </a:xfrm>
        </p:spPr>
        <p:txBody>
          <a:bodyPr/>
          <a:lstStyle/>
          <a:p>
            <a:fld id="{533FA553-8D86-4A11-9AD6-3E648C0AE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47881"/>
            <a:ext cx="8131127" cy="678631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1096962"/>
            <a:ext cx="7498080" cy="808038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981200"/>
            <a:ext cx="7498080" cy="42672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990600" y="6386215"/>
            <a:ext cx="1066800" cy="4000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3FA553-8D86-4A11-9AD6-3E648C0AE5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1524000" cy="8307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" panose="05000000000000000000" pitchFamily="2" charset="2"/>
        <a:buChar char="q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Ø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" panose="05000000000000000000" pitchFamily="2" charset="2"/>
        <a:buChar char="v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restandards.org/Math/Practice/MP7" TargetMode="External"/><Relationship Id="rId3" Type="http://schemas.openxmlformats.org/officeDocument/2006/relationships/hyperlink" Target="http://www.corestandards.org/Math/Practice/MP2" TargetMode="External"/><Relationship Id="rId7" Type="http://schemas.openxmlformats.org/officeDocument/2006/relationships/hyperlink" Target="http://www.corestandards.org/Math/Practice/MP6" TargetMode="External"/><Relationship Id="rId2" Type="http://schemas.openxmlformats.org/officeDocument/2006/relationships/hyperlink" Target="http://www.corestandards.org/Math/Practice/MP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Math/Practice/MP5" TargetMode="External"/><Relationship Id="rId5" Type="http://schemas.openxmlformats.org/officeDocument/2006/relationships/hyperlink" Target="http://www.corestandards.org/Math/Practice/MP4" TargetMode="External"/><Relationship Id="rId4" Type="http://schemas.openxmlformats.org/officeDocument/2006/relationships/hyperlink" Target="http://www.corestandards.org/Math/Practice/MP3" TargetMode="External"/><Relationship Id="rId9" Type="http://schemas.openxmlformats.org/officeDocument/2006/relationships/hyperlink" Target="http://www.corestandards.org/Math/Practice/MP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391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Embed Analytics in Math Education</a:t>
            </a:r>
            <a:endParaRPr lang="tr-TR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1219200" y="3200400"/>
            <a:ext cx="67056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Kenneth Chelst, Thomas Edwards,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Asli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Ozgun-Koca</a:t>
            </a:r>
            <a:endParaRPr lang="en-US" altLang="en-US" sz="2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kchelst@wayne.edu, t.g.edwards@wayne.edu, aokoca@wayne.edu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Wayne State University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Detroit, MI</a:t>
            </a:r>
            <a:endParaRPr lang="tr-TR" altLang="en-US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NCTM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Math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211" t="27081" r="26122" b="31870"/>
          <a:stretch/>
        </p:blipFill>
        <p:spPr bwMode="auto">
          <a:xfrm>
            <a:off x="457200" y="2133600"/>
            <a:ext cx="85852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29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498080" cy="655638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775" t="23804" r="25802" b="5929"/>
          <a:stretch/>
        </p:blipFill>
        <p:spPr bwMode="auto">
          <a:xfrm>
            <a:off x="3886200" y="1698858"/>
            <a:ext cx="5133976" cy="5144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7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-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Thirty children in class</a:t>
            </a:r>
          </a:p>
          <a:p>
            <a:r>
              <a:rPr lang="en-US" dirty="0" smtClean="0"/>
              <a:t>Ratio of boys to girls is 3:2</a:t>
            </a:r>
          </a:p>
          <a:p>
            <a:r>
              <a:rPr lang="en-US" dirty="0" smtClean="0"/>
              <a:t>How many boys and girls in class?</a:t>
            </a:r>
          </a:p>
          <a:p>
            <a:r>
              <a:rPr lang="en-US" dirty="0" smtClean="0"/>
              <a:t>Concern</a:t>
            </a:r>
          </a:p>
          <a:p>
            <a:pPr lvl="1"/>
            <a:r>
              <a:rPr lang="en-US" dirty="0" smtClean="0"/>
              <a:t>Use math to describe what is</a:t>
            </a:r>
          </a:p>
          <a:p>
            <a:pPr lvl="1"/>
            <a:r>
              <a:rPr lang="en-US" dirty="0" smtClean="0"/>
              <a:t>How did they find the ratio if they did not count the number of boys and girls?</a:t>
            </a:r>
          </a:p>
          <a:p>
            <a:pPr marL="82296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boys to girls – Why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contexts in which you would care</a:t>
            </a:r>
          </a:p>
          <a:p>
            <a:pPr lvl="1"/>
            <a:r>
              <a:rPr lang="en-US" dirty="0" smtClean="0"/>
              <a:t>Stores – merchandise mix</a:t>
            </a:r>
          </a:p>
          <a:p>
            <a:pPr lvl="1"/>
            <a:r>
              <a:rPr lang="en-US" dirty="0" smtClean="0"/>
              <a:t>TV audience – marketing messages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– Standard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x miles in y hours, what was my rate of speed? (Descriptive)</a:t>
            </a:r>
          </a:p>
          <a:p>
            <a:r>
              <a:rPr lang="en-US" dirty="0" smtClean="0"/>
              <a:t>Planning a 240 mile trip. How long will it take? (prescriptive but BORING?)</a:t>
            </a:r>
          </a:p>
          <a:p>
            <a:pPr lvl="1"/>
            <a:r>
              <a:rPr lang="en-US" dirty="0" smtClean="0"/>
              <a:t>How many different questions can you ask about how long is it going to take to get from A </a:t>
            </a:r>
            <a:r>
              <a:rPr lang="en-US" dirty="0" smtClean="0">
                <a:sym typeface="Wingdings" panose="05000000000000000000" pitchFamily="2" charset="2"/>
              </a:rPr>
              <a:t> B?...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73162"/>
            <a:ext cx="77724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Rates: Collect data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Predictive </a:t>
            </a:r>
            <a:r>
              <a:rPr lang="en-US" dirty="0" smtClean="0">
                <a:sym typeface="Wingdings" panose="05000000000000000000" pitchFamily="2" charset="2"/>
              </a:rPr>
              <a:t>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1213"/>
              </p:ext>
            </p:extLst>
          </p:nvPr>
        </p:nvGraphicFramePr>
        <p:xfrm>
          <a:off x="1219201" y="2286000"/>
          <a:ext cx="7010399" cy="3701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1836"/>
                <a:gridCol w="1536700"/>
                <a:gridCol w="1520190"/>
                <a:gridCol w="1961673"/>
              </a:tblGrid>
              <a:tr h="2209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Reading Materials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Novel (seconds)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Textbooks-Science/Social Studies (seconds)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Informational Text (seconds)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page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99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pages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90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Unit Rate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16" descr="https://encrypted-tbn0.gstatic.com/images?q=tbn:ANd9GcSjFlQ9fKyOAt9Ohr9ldiPcx_YyHZcw3aR-Agw9ZLsEAi613c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505200"/>
            <a:ext cx="13811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http://emmauslutheran.com/home/180008279/180008279/Images/Book%20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71875"/>
            <a:ext cx="11715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images.clipartpanda.com/article-clipart-adver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3400425"/>
            <a:ext cx="8286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– 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and burn calories</a:t>
            </a:r>
          </a:p>
          <a:p>
            <a:r>
              <a:rPr lang="en-US" dirty="0" smtClean="0"/>
              <a:t>Glacier melting</a:t>
            </a:r>
          </a:p>
          <a:p>
            <a:r>
              <a:rPr lang="en-US" dirty="0" smtClean="0"/>
              <a:t>Disease rates…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848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Algebra I (&amp; II) Two equations in two unknowns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Dumb, Dumber and Dumbest Word Problems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772400" cy="4724400"/>
          </a:xfrm>
        </p:spPr>
        <p:txBody>
          <a:bodyPr>
            <a:normAutofit fontScale="62500" lnSpcReduction="20000"/>
          </a:bodyPr>
          <a:lstStyle/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/>
              <a:t>Janie </a:t>
            </a:r>
            <a:r>
              <a:rPr lang="en-US" dirty="0"/>
              <a:t>rented 5 videos. They were a mix of $2 and $3 rentals. She spent a total of $13 dollars. How many $2 dollar videos and $3 dollar videos did she </a:t>
            </a:r>
            <a:r>
              <a:rPr lang="en-US" dirty="0" smtClean="0"/>
              <a:t>rent?</a:t>
            </a:r>
          </a:p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Do </a:t>
            </a:r>
            <a:r>
              <a:rPr lang="en-US" dirty="0">
                <a:solidFill>
                  <a:srgbClr val="FF0000"/>
                </a:solidFill>
              </a:rPr>
              <a:t>we really want to teach our children that solving simultaneous equations is how we solve problems instead of just counting how may $2 videos she rented? </a:t>
            </a: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circumference of a rectangle is 108 cm. The length is 5 times the width. What is the length of the rectangle</a:t>
            </a:r>
            <a:r>
              <a:rPr lang="en-US" dirty="0" smtClean="0"/>
              <a:t>? </a:t>
            </a:r>
          </a:p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would you ever know that the length is 5 times the width without first measuring the length and width? And then amnesia set in</a:t>
            </a:r>
            <a:r>
              <a:rPr lang="en-US" dirty="0" smtClean="0">
                <a:solidFill>
                  <a:srgbClr val="FF0000"/>
                </a:solidFill>
              </a:rPr>
              <a:t>!!</a:t>
            </a:r>
          </a:p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err="1" smtClean="0"/>
              <a:t>Germinder</a:t>
            </a:r>
            <a:r>
              <a:rPr lang="en-US" dirty="0" smtClean="0"/>
              <a:t> </a:t>
            </a:r>
            <a:r>
              <a:rPr lang="en-US" dirty="0"/>
              <a:t>has 3 more quarters than dimes. The total value of her dimes and quarters is $10.50. How many dimes and quarters does he </a:t>
            </a:r>
            <a:r>
              <a:rPr lang="en-US" dirty="0" smtClean="0"/>
              <a:t>have?</a:t>
            </a:r>
          </a:p>
          <a:p>
            <a:pPr marL="82296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would </a:t>
            </a:r>
            <a:r>
              <a:rPr lang="en-US" dirty="0" err="1">
                <a:solidFill>
                  <a:srgbClr val="FF0000"/>
                </a:solidFill>
              </a:rPr>
              <a:t>Germinder</a:t>
            </a:r>
            <a:r>
              <a:rPr lang="en-US" dirty="0">
                <a:solidFill>
                  <a:srgbClr val="FF0000"/>
                </a:solidFill>
              </a:rPr>
              <a:t> know he has 3 more quarters than dimes if he had not counted them first? Did he really forget to record the values?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 U. R. </a:t>
            </a:r>
            <a:r>
              <a:rPr lang="en-US" smtClean="0"/>
              <a:t>L. Fool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7724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Mr. Fool when to market and bought a total of 60 chickens and pigs.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One morning Mr. Fool was lying on the ground.  All he could see were his animals’ feet.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Mr. Fool counted the total number of feet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156 feet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many chickens and how many pigs does Mr. Fool have?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498080" cy="655638"/>
          </a:xfrm>
        </p:spPr>
        <p:txBody>
          <a:bodyPr/>
          <a:lstStyle/>
          <a:p>
            <a:r>
              <a:rPr lang="en-US" dirty="0" smtClean="0"/>
              <a:t>What do kids see and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84283"/>
            <a:ext cx="3962400" cy="4716517"/>
          </a:xfrm>
        </p:spPr>
        <p:txBody>
          <a:bodyPr>
            <a:noAutofit/>
          </a:bodyPr>
          <a:lstStyle/>
          <a:p>
            <a:r>
              <a:rPr lang="en-US" sz="2400" dirty="0" smtClean="0"/>
              <a:t>Food (nutrition, storage, consumption)</a:t>
            </a:r>
          </a:p>
          <a:p>
            <a:r>
              <a:rPr lang="en-US" sz="2400" dirty="0" smtClean="0"/>
              <a:t>Clothing</a:t>
            </a:r>
          </a:p>
          <a:p>
            <a:r>
              <a:rPr lang="en-US" sz="2400" dirty="0" smtClean="0"/>
              <a:t>Sports – Personal and professional</a:t>
            </a:r>
          </a:p>
          <a:p>
            <a:r>
              <a:rPr lang="en-US" sz="2400" dirty="0" smtClean="0"/>
              <a:t>Exercise</a:t>
            </a:r>
          </a:p>
          <a:p>
            <a:r>
              <a:rPr lang="en-US" sz="2400" dirty="0" smtClean="0"/>
              <a:t>Entertainment</a:t>
            </a:r>
          </a:p>
          <a:p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Transportation</a:t>
            </a:r>
          </a:p>
          <a:p>
            <a:r>
              <a:rPr lang="en-US" sz="2400" dirty="0" smtClean="0"/>
              <a:t>Stores</a:t>
            </a:r>
          </a:p>
          <a:p>
            <a:r>
              <a:rPr lang="en-US" sz="2400" dirty="0" smtClean="0"/>
              <a:t>Crime and safety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6497" y="1676401"/>
            <a:ext cx="35814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Health</a:t>
            </a:r>
          </a:p>
          <a:p>
            <a:r>
              <a:rPr lang="en-US" sz="2400" dirty="0" smtClean="0"/>
              <a:t>Family and household</a:t>
            </a:r>
          </a:p>
          <a:p>
            <a:r>
              <a:rPr lang="en-US" sz="2400" dirty="0" smtClean="0"/>
              <a:t>Work</a:t>
            </a:r>
          </a:p>
          <a:p>
            <a:r>
              <a:rPr lang="en-US" sz="2400" dirty="0" smtClean="0"/>
              <a:t>Pets</a:t>
            </a:r>
          </a:p>
          <a:p>
            <a:r>
              <a:rPr lang="en-US" sz="2400" dirty="0" smtClean="0"/>
              <a:t>Home </a:t>
            </a:r>
          </a:p>
          <a:p>
            <a:r>
              <a:rPr lang="en-US" sz="2400" dirty="0" smtClean="0"/>
              <a:t>Environment</a:t>
            </a:r>
          </a:p>
          <a:p>
            <a:r>
              <a:rPr lang="en-US" sz="2400" dirty="0" smtClean="0"/>
              <a:t>Vacations</a:t>
            </a:r>
          </a:p>
          <a:p>
            <a:r>
              <a:rPr lang="en-US" sz="2400" dirty="0" smtClean="0"/>
              <a:t>Society &amp; Government</a:t>
            </a:r>
          </a:p>
          <a:p>
            <a:r>
              <a:rPr lang="en-US" sz="2400" dirty="0" smtClean="0"/>
              <a:t>Social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7800"/>
            <a:ext cx="7543800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Warning!!! </a:t>
            </a:r>
            <a:br>
              <a:rPr lang="en-US" dirty="0" smtClean="0"/>
            </a:br>
            <a:r>
              <a:rPr lang="en-US" dirty="0" smtClean="0"/>
              <a:t>Hazardous to your workload stability</a:t>
            </a:r>
            <a:br>
              <a:rPr lang="en-US" dirty="0" smtClean="0"/>
            </a:br>
            <a:r>
              <a:rPr lang="en-US" dirty="0" smtClean="0"/>
              <a:t>Once your eyes are opened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see</a:t>
            </a:r>
            <a:br>
              <a:rPr lang="en-US" dirty="0" smtClean="0"/>
            </a:br>
            <a:r>
              <a:rPr lang="en-US" dirty="0" smtClean="0"/>
              <a:t>Difficult to erase memories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848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 on what should be and not what is? </a:t>
            </a:r>
            <a:r>
              <a:rPr lang="en-US" dirty="0" smtClean="0">
                <a:solidFill>
                  <a:srgbClr val="FF0000"/>
                </a:solidFill>
              </a:rPr>
              <a:t>Decisions</a:t>
            </a:r>
          </a:p>
          <a:p>
            <a:r>
              <a:rPr lang="en-US" dirty="0" smtClean="0"/>
              <a:t>Opportunities for multiple solutions</a:t>
            </a:r>
          </a:p>
          <a:p>
            <a:r>
              <a:rPr lang="en-US" dirty="0" smtClean="0"/>
              <a:t>Different answers </a:t>
            </a:r>
          </a:p>
          <a:p>
            <a:r>
              <a:rPr lang="en-US" dirty="0" smtClean="0"/>
              <a:t>Lots of things to discuss</a:t>
            </a:r>
          </a:p>
          <a:p>
            <a:r>
              <a:rPr lang="en-US" dirty="0" smtClean="0"/>
              <a:t>Learn where numbers come from</a:t>
            </a:r>
          </a:p>
          <a:p>
            <a:pPr lvl="1"/>
            <a:r>
              <a:rPr lang="en-US" dirty="0" smtClean="0"/>
              <a:t>Experiments and Decisions</a:t>
            </a:r>
          </a:p>
          <a:p>
            <a:pPr lvl="1"/>
            <a:r>
              <a:rPr lang="en-US" dirty="0" smtClean="0"/>
              <a:t>Info on web: calories in meals and burn calories with different exercise regimes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Rich </a:t>
            </a:r>
            <a:r>
              <a:rPr lang="en-US" dirty="0"/>
              <a:t>array of scenarios around child’s decision making world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Our </a:t>
            </a:r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267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Develop </a:t>
            </a:r>
            <a:r>
              <a:rPr lang="en-US" sz="2400" dirty="0"/>
              <a:t>mathematics concepts within </a:t>
            </a:r>
            <a:r>
              <a:rPr lang="en-US" sz="2400" dirty="0">
                <a:solidFill>
                  <a:srgbClr val="FF0000"/>
                </a:solidFill>
              </a:rPr>
              <a:t>realistic </a:t>
            </a:r>
            <a:r>
              <a:rPr lang="en-US" sz="2400" b="1" u="sng" dirty="0">
                <a:solidFill>
                  <a:srgbClr val="FF0000"/>
                </a:solidFill>
              </a:rPr>
              <a:t>decision</a:t>
            </a:r>
            <a:r>
              <a:rPr lang="en-US" sz="2400" dirty="0">
                <a:solidFill>
                  <a:srgbClr val="FF0000"/>
                </a:solidFill>
              </a:rPr>
              <a:t> contexts</a:t>
            </a:r>
            <a:r>
              <a:rPr lang="en-US" sz="2400" dirty="0"/>
              <a:t> </a:t>
            </a:r>
            <a:r>
              <a:rPr lang="en-US" sz="2400" u="sng" dirty="0"/>
              <a:t>relevant</a:t>
            </a:r>
            <a:r>
              <a:rPr lang="en-US" sz="2400" dirty="0"/>
              <a:t> to </a:t>
            </a:r>
            <a:r>
              <a:rPr lang="en-US" sz="2400" dirty="0" smtClean="0"/>
              <a:t>students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Demonstrate that mathematics is a </a:t>
            </a:r>
            <a:r>
              <a:rPr lang="en-US" sz="2400" dirty="0">
                <a:solidFill>
                  <a:srgbClr val="FF0000"/>
                </a:solidFill>
              </a:rPr>
              <a:t>tool for exploring options and determining the preferred solution </a:t>
            </a:r>
            <a:r>
              <a:rPr lang="en-US" sz="2400" dirty="0"/>
              <a:t>and not simply a process for getting the correct answer.</a:t>
            </a:r>
          </a:p>
          <a:p>
            <a:pPr lvl="0"/>
            <a:r>
              <a:rPr lang="en-US" sz="2400" dirty="0"/>
              <a:t>Design and disseminate mathematics curriculum that develops and reinforces the higher-order thinking and </a:t>
            </a:r>
            <a:r>
              <a:rPr lang="en-US" sz="2400" dirty="0">
                <a:solidFill>
                  <a:srgbClr val="FF0000"/>
                </a:solidFill>
              </a:rPr>
              <a:t>skills described in the Common Core Mathematical Practices, MP1-MP8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73162"/>
            <a:ext cx="76962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Common Core – Mathematics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153400" cy="41910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MP1</a:t>
            </a:r>
            <a:r>
              <a:rPr lang="en-US" sz="2400" dirty="0"/>
              <a:t> Make sense of problems and persevere in solving them.</a:t>
            </a:r>
          </a:p>
          <a:p>
            <a:r>
              <a:rPr lang="en-US" sz="2400" dirty="0">
                <a:hlinkClick r:id="rId3"/>
              </a:rPr>
              <a:t>MP2</a:t>
            </a:r>
            <a:r>
              <a:rPr lang="en-US" sz="2400" dirty="0"/>
              <a:t> Reason abstractly and quantitatively.</a:t>
            </a:r>
          </a:p>
          <a:p>
            <a:r>
              <a:rPr lang="en-US" sz="2400" dirty="0">
                <a:hlinkClick r:id="rId4"/>
              </a:rPr>
              <a:t>MP3</a:t>
            </a:r>
            <a:r>
              <a:rPr lang="en-US" sz="2400" dirty="0"/>
              <a:t> Construct viable arguments and critique the reasoning of others.</a:t>
            </a:r>
          </a:p>
          <a:p>
            <a:r>
              <a:rPr lang="en-US" sz="2400" dirty="0">
                <a:hlinkClick r:id="rId5"/>
              </a:rPr>
              <a:t>MP4</a:t>
            </a:r>
            <a:r>
              <a:rPr lang="en-US" sz="2400" dirty="0"/>
              <a:t> Model with mathematics.</a:t>
            </a:r>
          </a:p>
          <a:p>
            <a:r>
              <a:rPr lang="en-US" sz="2400" dirty="0">
                <a:hlinkClick r:id="rId6"/>
              </a:rPr>
              <a:t>MP5</a:t>
            </a:r>
            <a:r>
              <a:rPr lang="en-US" sz="2400" dirty="0"/>
              <a:t> Use appropriate tools strategically.</a:t>
            </a:r>
          </a:p>
          <a:p>
            <a:r>
              <a:rPr lang="en-US" sz="2400" dirty="0">
                <a:hlinkClick r:id="rId7"/>
              </a:rPr>
              <a:t>MP6</a:t>
            </a:r>
            <a:r>
              <a:rPr lang="en-US" sz="2400" dirty="0"/>
              <a:t> Attend to precision.</a:t>
            </a:r>
          </a:p>
          <a:p>
            <a:r>
              <a:rPr lang="en-US" sz="2400" dirty="0">
                <a:hlinkClick r:id="rId8"/>
              </a:rPr>
              <a:t>MP7</a:t>
            </a:r>
            <a:r>
              <a:rPr lang="en-US" sz="2400" dirty="0"/>
              <a:t> Look for and make use of structure.</a:t>
            </a:r>
          </a:p>
          <a:p>
            <a:r>
              <a:rPr lang="en-US" sz="2400" dirty="0">
                <a:hlinkClick r:id="rId9"/>
              </a:rPr>
              <a:t>MP8</a:t>
            </a:r>
            <a:r>
              <a:rPr lang="en-US" sz="2400" dirty="0"/>
              <a:t> Look for and express regularity in repeated reasoning.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Math’s 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9808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K-12 math is descriptive NOT prescriptive</a:t>
            </a:r>
          </a:p>
          <a:p>
            <a:r>
              <a:rPr lang="en-US" sz="2400" dirty="0" smtClean="0"/>
              <a:t>What is? And Not what should be?</a:t>
            </a:r>
          </a:p>
          <a:p>
            <a:pPr lvl="1"/>
            <a:r>
              <a:rPr lang="en-US" sz="2000" dirty="0" smtClean="0"/>
              <a:t>IBM VP Brenda Dietrich</a:t>
            </a:r>
          </a:p>
          <a:p>
            <a:r>
              <a:rPr lang="en-US" sz="2400" dirty="0" smtClean="0"/>
              <a:t>Math involves finding the correct answer and  not about defining and evaluating good and better alternatives</a:t>
            </a:r>
          </a:p>
          <a:p>
            <a:r>
              <a:rPr lang="en-US" sz="2400" dirty="0" smtClean="0"/>
              <a:t>Nothing to discuss except if multiple ways to get same answer</a:t>
            </a:r>
          </a:p>
          <a:p>
            <a:r>
              <a:rPr lang="en-US" sz="2400" dirty="0" smtClean="0"/>
              <a:t>Word problems: 1-4 sentences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Content’s  Relative Sophistication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98080" cy="3962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Few contexts over and over and over again</a:t>
            </a:r>
          </a:p>
          <a:p>
            <a:pPr lvl="1"/>
            <a:r>
              <a:rPr lang="en-US" sz="2000" dirty="0" smtClean="0"/>
              <a:t>follow a recipe, </a:t>
            </a:r>
          </a:p>
          <a:p>
            <a:pPr lvl="1"/>
            <a:r>
              <a:rPr lang="en-US" sz="2000" dirty="0" smtClean="0"/>
              <a:t>travel in a car, train, plane, on foot, </a:t>
            </a:r>
          </a:p>
          <a:p>
            <a:pPr lvl="2"/>
            <a:r>
              <a:rPr lang="en-US" sz="1600" dirty="0" smtClean="0"/>
              <a:t>Run, walk, trot, etc.</a:t>
            </a:r>
          </a:p>
          <a:p>
            <a:pPr lvl="1"/>
            <a:r>
              <a:rPr lang="en-US" sz="2000" dirty="0" smtClean="0"/>
              <a:t>build fence around a yard,  </a:t>
            </a:r>
          </a:p>
          <a:p>
            <a:pPr lvl="1"/>
            <a:r>
              <a:rPr lang="en-US" sz="2000" dirty="0" smtClean="0"/>
              <a:t>paint a room</a:t>
            </a:r>
          </a:p>
          <a:p>
            <a:pPr lvl="1"/>
            <a:r>
              <a:rPr lang="en-US" sz="2000" dirty="0" smtClean="0"/>
              <a:t>fill a bathtub or swimming pool</a:t>
            </a:r>
          </a:p>
          <a:p>
            <a:pPr lvl="1"/>
            <a:r>
              <a:rPr lang="en-US" sz="2000" dirty="0" smtClean="0"/>
              <a:t>Sale – discount x%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39761"/>
            <a:ext cx="7086600" cy="874713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effectLst/>
              </a:rPr>
              <a:t>        3</a:t>
            </a:r>
            <a:r>
              <a:rPr lang="en-US" sz="3100" baseline="30000" dirty="0" smtClean="0">
                <a:effectLst/>
              </a:rPr>
              <a:t>rd</a:t>
            </a:r>
            <a:r>
              <a:rPr lang="en-US" sz="3100" dirty="0" smtClean="0">
                <a:effectLst/>
              </a:rPr>
              <a:t> Grade Mathematics</a:t>
            </a:r>
            <a:br>
              <a:rPr lang="en-US" sz="3100" dirty="0" smtClean="0">
                <a:effectLst/>
              </a:rPr>
            </a:br>
            <a:r>
              <a:rPr lang="en-US" sz="3100" dirty="0" smtClean="0">
                <a:effectLst/>
              </a:rPr>
              <a:t>Counting </a:t>
            </a:r>
            <a:r>
              <a:rPr lang="en-US" sz="3100" dirty="0">
                <a:effectLst/>
              </a:rPr>
              <a:t>fruits,  vegetables, </a:t>
            </a:r>
            <a:r>
              <a:rPr lang="en-US" sz="3100" dirty="0" smtClean="0">
                <a:effectLst/>
              </a:rPr>
              <a:t>flowers </a:t>
            </a:r>
            <a:r>
              <a:rPr lang="en-US" sz="3100" dirty="0">
                <a:effectLst/>
              </a:rPr>
              <a:t>ad </a:t>
            </a:r>
            <a:r>
              <a:rPr lang="en-US" sz="3100" dirty="0" smtClean="0">
                <a:effectLst/>
              </a:rPr>
              <a:t>nauseam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68668" r="31206" b="10873"/>
          <a:stretch>
            <a:fillRect/>
          </a:stretch>
        </p:blipFill>
        <p:spPr bwMode="auto">
          <a:xfrm>
            <a:off x="3124200" y="1514475"/>
            <a:ext cx="4762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1990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7925" t="7963" r="17190" b="7963"/>
          <a:stretch/>
        </p:blipFill>
        <p:spPr bwMode="auto">
          <a:xfrm>
            <a:off x="3200400" y="2743200"/>
            <a:ext cx="4046855" cy="3407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4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609" t="7982" r="35737" b="6214"/>
          <a:stretch/>
        </p:blipFill>
        <p:spPr bwMode="auto">
          <a:xfrm>
            <a:off x="4800600" y="685800"/>
            <a:ext cx="4114800" cy="5897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School Math Core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</a:t>
            </a:r>
            <a:endParaRPr lang="en-US" dirty="0"/>
          </a:p>
          <a:p>
            <a:r>
              <a:rPr lang="en-US" dirty="0" smtClean="0"/>
              <a:t>Ratios</a:t>
            </a:r>
          </a:p>
          <a:p>
            <a:r>
              <a:rPr lang="en-US" dirty="0" smtClean="0"/>
              <a:t>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NCTM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A553-8D86-4A11-9AD6-3E648C0AE5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5930</TotalTime>
  <Words>710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ODW</vt:lpstr>
      <vt:lpstr>Embed Analytics in Math Education</vt:lpstr>
      <vt:lpstr>Warning!!!  Hazardous to your workload stability Once your eyes are opened see Difficult to erase memories</vt:lpstr>
      <vt:lpstr>Our Mission</vt:lpstr>
      <vt:lpstr>Common Core – Mathematics Practices</vt:lpstr>
      <vt:lpstr>Math’s Current State</vt:lpstr>
      <vt:lpstr>Math Content’s  Relative Sophistication</vt:lpstr>
      <vt:lpstr>        3rd Grade Mathematics Counting fruits,  vegetables, flowers ad nauseam</vt:lpstr>
      <vt:lpstr>3rd Grade Science</vt:lpstr>
      <vt:lpstr>Middle School Math Core Concepts</vt:lpstr>
      <vt:lpstr>7th Grade Math</vt:lpstr>
      <vt:lpstr>7th Grade Science</vt:lpstr>
      <vt:lpstr>Ratio - Current</vt:lpstr>
      <vt:lpstr>Ratio of boys to girls – Why care?</vt:lpstr>
      <vt:lpstr>Rates – Standard question</vt:lpstr>
      <vt:lpstr>Rates: Collect data  Predictive  Plan</vt:lpstr>
      <vt:lpstr>Rates – Others?</vt:lpstr>
      <vt:lpstr>Algebra I (&amp; II) Two equations in two unknowns Dumb, Dumber and Dumbest Word Problems</vt:lpstr>
      <vt:lpstr>Farmer U. R. L. Fool</vt:lpstr>
      <vt:lpstr>What do kids see and experience</vt:lpstr>
      <vt:lpstr>Bottom Line</vt:lpstr>
    </vt:vector>
  </TitlesOfParts>
  <Company>WSULS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Outline</dc:title>
  <dc:creator>WSULS</dc:creator>
  <cp:lastModifiedBy>Wygant, Susan</cp:lastModifiedBy>
  <cp:revision>63</cp:revision>
  <dcterms:created xsi:type="dcterms:W3CDTF">2012-07-02T18:09:03Z</dcterms:created>
  <dcterms:modified xsi:type="dcterms:W3CDTF">2015-04-30T15:24:02Z</dcterms:modified>
</cp:coreProperties>
</file>